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72" r:id="rId3"/>
    <p:sldId id="264" r:id="rId4"/>
    <p:sldId id="266" r:id="rId5"/>
    <p:sldId id="268" r:id="rId6"/>
    <p:sldId id="267" r:id="rId7"/>
    <p:sldId id="257" r:id="rId8"/>
    <p:sldId id="280" r:id="rId9"/>
    <p:sldId id="281" r:id="rId10"/>
    <p:sldId id="282" r:id="rId11"/>
    <p:sldId id="283" r:id="rId12"/>
    <p:sldId id="261" r:id="rId13"/>
    <p:sldId id="284" r:id="rId14"/>
    <p:sldId id="285" r:id="rId15"/>
    <p:sldId id="286" r:id="rId16"/>
    <p:sldId id="273" r:id="rId17"/>
    <p:sldId id="274" r:id="rId18"/>
    <p:sldId id="275" r:id="rId19"/>
    <p:sldId id="279" r:id="rId20"/>
    <p:sldId id="278" r:id="rId21"/>
    <p:sldId id="277" r:id="rId22"/>
    <p:sldId id="276" r:id="rId23"/>
    <p:sldId id="269" r:id="rId24"/>
    <p:sldId id="271" r:id="rId25"/>
    <p:sldId id="270" r:id="rId2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387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215" d="100"/>
          <a:sy n="215" d="100"/>
        </p:scale>
        <p:origin x="-235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printerSettings" Target="printerSettings/printerSettings1.bin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365248"/>
            <a:ext cx="7772400" cy="978408"/>
          </a:xfrm>
        </p:spPr>
        <p:txBody>
          <a:bodyPr vert="horz" lIns="91440" tIns="45720" rIns="91440" bIns="45720" rtlCol="0" anchor="b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352800"/>
            <a:ext cx="7772400" cy="877824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ts val="300"/>
              </a:spcBef>
              <a:buFontTx/>
              <a:buNone/>
              <a:defRPr sz="20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A0C47-018D-4460-B945-BFF7981B6CA6}" type="datetimeFigureOut">
              <a:rPr lang="en-US" smtClean="0"/>
              <a:t>2013-01-23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5082" y="969264"/>
            <a:ext cx="3657600" cy="1161288"/>
          </a:xfrm>
        </p:spPr>
        <p:txBody>
          <a:bodyPr anchor="b">
            <a:noAutofit/>
          </a:bodyPr>
          <a:lstStyle>
            <a:lvl1pPr algn="l">
              <a:defRPr sz="3600" b="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63388" y="510988"/>
            <a:ext cx="3657600" cy="5553636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99853" y="2130552"/>
            <a:ext cx="3657600" cy="3584448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spcBef>
                <a:spcPts val="1000"/>
              </a:spcBef>
              <a:buNone/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spcBef>
                <a:spcPts val="2000"/>
              </a:spcBef>
              <a:buFontTx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A0C47-018D-4460-B945-BFF7981B6CA6}" type="datetimeFigureOut">
              <a:rPr lang="en-US" smtClean="0"/>
              <a:t>2013-01-23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51376"/>
            <a:ext cx="7776882" cy="1014984"/>
          </a:xfrm>
        </p:spPr>
        <p:txBody>
          <a:bodyPr anchor="b">
            <a:noAutofit/>
          </a:bodyPr>
          <a:lstStyle>
            <a:lvl1pPr algn="ctr">
              <a:defRPr sz="3600" b="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828800" y="457199"/>
            <a:ext cx="5486400" cy="3644153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571" y="5181599"/>
            <a:ext cx="7776882" cy="950259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spcBef>
                <a:spcPts val="300"/>
              </a:spcBef>
              <a:buNone/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spcBef>
                <a:spcPts val="2000"/>
              </a:spcBef>
              <a:buFontTx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A0C47-018D-4460-B945-BFF7981B6CA6}" type="datetimeFigureOut">
              <a:rPr lang="en-US" smtClean="0"/>
              <a:t>2013-01-23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orybo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55141"/>
            <a:ext cx="7776882" cy="1013011"/>
          </a:xfrm>
        </p:spPr>
        <p:txBody>
          <a:bodyPr anchor="b">
            <a:noAutofit/>
          </a:bodyPr>
          <a:lstStyle>
            <a:lvl1pPr algn="ctr">
              <a:defRPr sz="3600" b="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85800" y="457200"/>
            <a:ext cx="2331720" cy="164592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571" y="5181599"/>
            <a:ext cx="7776882" cy="950259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spcBef>
                <a:spcPts val="300"/>
              </a:spcBef>
              <a:buNone/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spcBef>
                <a:spcPts val="2000"/>
              </a:spcBef>
              <a:buFontTx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A0C47-018D-4460-B945-BFF7981B6CA6}" type="datetimeFigureOut">
              <a:rPr lang="en-US" smtClean="0"/>
              <a:t>2013-01-23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Picture Placeholder 2"/>
          <p:cNvSpPr>
            <a:spLocks noGrp="1"/>
          </p:cNvSpPr>
          <p:nvPr>
            <p:ph type="pic" idx="13"/>
          </p:nvPr>
        </p:nvSpPr>
        <p:spPr>
          <a:xfrm>
            <a:off x="685800" y="2455433"/>
            <a:ext cx="2331720" cy="164592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6" name="Picture Placeholder 2"/>
          <p:cNvSpPr>
            <a:spLocks noGrp="1"/>
          </p:cNvSpPr>
          <p:nvPr>
            <p:ph type="pic" idx="14"/>
          </p:nvPr>
        </p:nvSpPr>
        <p:spPr>
          <a:xfrm>
            <a:off x="3412490" y="457200"/>
            <a:ext cx="2331720" cy="164592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7" name="Picture Placeholder 2"/>
          <p:cNvSpPr>
            <a:spLocks noGrp="1"/>
          </p:cNvSpPr>
          <p:nvPr>
            <p:ph type="pic" idx="15"/>
          </p:nvPr>
        </p:nvSpPr>
        <p:spPr>
          <a:xfrm>
            <a:off x="3412490" y="2455433"/>
            <a:ext cx="2331720" cy="164592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8" name="Picture Placeholder 2"/>
          <p:cNvSpPr>
            <a:spLocks noGrp="1"/>
          </p:cNvSpPr>
          <p:nvPr>
            <p:ph type="pic" idx="16"/>
          </p:nvPr>
        </p:nvSpPr>
        <p:spPr>
          <a:xfrm>
            <a:off x="6139180" y="457200"/>
            <a:ext cx="2331720" cy="164592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9" name="Picture Placeholder 2"/>
          <p:cNvSpPr>
            <a:spLocks noGrp="1"/>
          </p:cNvSpPr>
          <p:nvPr>
            <p:ph type="pic" idx="17"/>
          </p:nvPr>
        </p:nvSpPr>
        <p:spPr>
          <a:xfrm>
            <a:off x="6139180" y="2455433"/>
            <a:ext cx="2331720" cy="164592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A0C47-018D-4460-B945-BFF7981B6CA6}" type="datetimeFigureOut">
              <a:rPr lang="en-US" smtClean="0"/>
              <a:t>2013-01-23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62800" y="533400"/>
            <a:ext cx="1600200" cy="559276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533400"/>
            <a:ext cx="6019800" cy="5592763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A0C47-018D-4460-B945-BFF7981B6CA6}" type="datetimeFigureOut">
              <a:rPr lang="en-US" smtClean="0"/>
              <a:t>2013-01-23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869141"/>
            <a:ext cx="7770813" cy="4257022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A0C47-018D-4460-B945-BFF7981B6CA6}" type="datetimeFigureOut">
              <a:rPr lang="en-US" smtClean="0"/>
              <a:t>2013-01-23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4267200"/>
            <a:ext cx="7772400" cy="977153"/>
          </a:xfrm>
        </p:spPr>
        <p:txBody>
          <a:bodyPr anchor="b" anchorCtr="0">
            <a:no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799" y="5257800"/>
            <a:ext cx="7770813" cy="874058"/>
          </a:xfrm>
        </p:spPr>
        <p:txBody>
          <a:bodyPr>
            <a:normAutofit/>
          </a:bodyPr>
          <a:lstStyle>
            <a:lvl1pPr marL="0" indent="0" algn="ctr">
              <a:spcBef>
                <a:spcPts val="300"/>
              </a:spcBef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A0C47-018D-4460-B945-BFF7981B6CA6}" type="datetimeFigureOut">
              <a:rPr lang="en-US" smtClean="0"/>
              <a:t>2013-01-23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 rot="21540000">
            <a:off x="2056196" y="424650"/>
            <a:ext cx="5031609" cy="337580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buFont typeface="Arial" pitchFamily="34" charset="0"/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990600"/>
            <a:ext cx="7770813" cy="1743075"/>
          </a:xfrm>
        </p:spPr>
        <p:txBody>
          <a:bodyPr vert="horz" lIns="91440" tIns="45720" rIns="91440" bIns="45720" rtlCol="0" anchor="b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756647"/>
            <a:ext cx="7770813" cy="1281953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ts val="300"/>
              </a:spcBef>
              <a:buFontTx/>
              <a:buNone/>
              <a:defRPr sz="20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A0C47-018D-4460-B945-BFF7981B6CA6}" type="datetimeFigureOut">
              <a:rPr lang="en-US" smtClean="0"/>
              <a:t>2013-01-23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21023"/>
            <a:ext cx="7770813" cy="142987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760538"/>
            <a:ext cx="3611880" cy="4365625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 marL="2398713" indent="-336550">
              <a:defRPr sz="1800"/>
            </a:lvl8pPr>
            <a:lvl9pPr marL="2398713" indent="-336550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44733" y="1760538"/>
            <a:ext cx="3611880" cy="4365625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 marL="2398713" indent="-336550">
              <a:defRPr sz="1800"/>
            </a:lvl8pPr>
            <a:lvl9pPr marL="2398713" indent="-336550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A0C47-018D-4460-B945-BFF7981B6CA6}" type="datetimeFigureOut">
              <a:rPr lang="en-US" smtClean="0"/>
              <a:t>2013-01-23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21023"/>
            <a:ext cx="7770813" cy="1429871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1550895"/>
            <a:ext cx="3611880" cy="614082"/>
          </a:xfrm>
        </p:spPr>
        <p:txBody>
          <a:bodyPr anchor="b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2438400"/>
            <a:ext cx="3611880" cy="3687762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 marL="2398713" indent="-336550">
              <a:defRPr sz="1600"/>
            </a:lvl8pPr>
            <a:lvl9pPr marL="2398713" indent="-336550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45526" y="1550895"/>
            <a:ext cx="3611880" cy="614082"/>
          </a:xfrm>
        </p:spPr>
        <p:txBody>
          <a:bodyPr anchor="b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45526" y="2438400"/>
            <a:ext cx="3611880" cy="3687762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 marL="2398713" indent="-336550">
              <a:defRPr sz="1600"/>
            </a:lvl8pPr>
            <a:lvl9pPr marL="2398713" indent="-336550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A0C47-018D-4460-B945-BFF7981B6CA6}" type="datetimeFigureOut">
              <a:rPr lang="en-US" smtClean="0"/>
              <a:t>2013-01-23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786205" y="2191871"/>
            <a:ext cx="3429000" cy="1588"/>
          </a:xfrm>
          <a:prstGeom prst="line">
            <a:avLst/>
          </a:prstGeom>
          <a:ln>
            <a:solidFill>
              <a:srgbClr val="FFFFFF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4936966" y="2191871"/>
            <a:ext cx="3429000" cy="1588"/>
          </a:xfrm>
          <a:prstGeom prst="line">
            <a:avLst/>
          </a:prstGeom>
          <a:ln>
            <a:solidFill>
              <a:srgbClr val="FFFFFF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A0C47-018D-4460-B945-BFF7981B6CA6}" type="datetimeFigureOut">
              <a:rPr lang="en-US" smtClean="0"/>
              <a:t>2013-01-23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A0C47-018D-4460-B945-BFF7981B6CA6}" type="datetimeFigureOut">
              <a:rPr lang="en-US" smtClean="0"/>
              <a:t>2013-01-23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8905" y="971550"/>
            <a:ext cx="3657600" cy="1162050"/>
          </a:xfrm>
        </p:spPr>
        <p:txBody>
          <a:bodyPr anchor="b">
            <a:no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457200"/>
            <a:ext cx="3657600" cy="5668963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 marL="2398713" indent="-336550">
              <a:defRPr sz="1800"/>
            </a:lvl8pPr>
            <a:lvl9pPr marL="2398713" indent="-336550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8905" y="2133601"/>
            <a:ext cx="3657600" cy="3581400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A0C47-018D-4460-B945-BFF7981B6CA6}" type="datetimeFigureOut">
              <a:rPr lang="en-US" smtClean="0"/>
              <a:t>2013-01-23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0" y="121023"/>
            <a:ext cx="7770813" cy="1429871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1752600"/>
            <a:ext cx="7770813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620435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ffectLst>
                  <a:outerShdw blurRad="50800" dist="38100" dir="5400000" sx="101000" sy="101000" algn="t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651A0C47-018D-4460-B945-BFF7981B6CA6}" type="datetimeFigureOut">
              <a:rPr lang="en-US" smtClean="0"/>
              <a:t>2013-01-23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4105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ffectLst>
                  <a:outerShdw blurRad="50800" dist="38100" dir="5400000" sx="101000" sy="101000" algn="t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229100" y="6356350"/>
            <a:ext cx="685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ffectLst>
                  <a:outerShdw blurRad="50800" dist="38100" dir="5400000" sx="101000" sy="101000" algn="t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9C1F5A0A-F6FC-4FFD-9B49-0DA8697211D9}" type="slidenum">
              <a:rPr lang="en-US" smtClean="0"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txStyles>
    <p:titleStyle>
      <a:lvl1pPr algn="ctr" defTabSz="914400" rtl="0" eaLnBrk="1" latinLnBrk="0" hangingPunct="1">
        <a:spcBef>
          <a:spcPct val="0"/>
        </a:spcBef>
        <a:buNone/>
        <a:defRPr sz="4800" kern="120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2000"/>
        </a:spcBef>
        <a:buFontTx/>
        <a:buBlip>
          <a:blip r:embed="rId16"/>
        </a:buBlip>
        <a:defRPr sz="2200" kern="120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1pPr>
      <a:lvl2pPr marL="685800" indent="-336550" algn="l" defTabSz="914400" rtl="0" eaLnBrk="1" latinLnBrk="0" hangingPunct="1">
        <a:spcBef>
          <a:spcPts val="600"/>
        </a:spcBef>
        <a:buFontTx/>
        <a:buBlip>
          <a:blip r:embed="rId16"/>
        </a:buBlip>
        <a:defRPr sz="2000" kern="120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2pPr>
      <a:lvl3pPr marL="1035050" indent="-349250" algn="l" defTabSz="914400" rtl="0" eaLnBrk="1" latinLnBrk="0" hangingPunct="1">
        <a:spcBef>
          <a:spcPts val="600"/>
        </a:spcBef>
        <a:buFontTx/>
        <a:buBlip>
          <a:blip r:embed="rId16"/>
        </a:buBlip>
        <a:defRPr sz="1800" kern="120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3pPr>
      <a:lvl4pPr marL="1371600" indent="-336550" algn="l" defTabSz="914400" rtl="0" eaLnBrk="1" latinLnBrk="0" hangingPunct="1">
        <a:spcBef>
          <a:spcPts val="600"/>
        </a:spcBef>
        <a:buFontTx/>
        <a:buBlip>
          <a:blip r:embed="rId16"/>
        </a:buBlip>
        <a:defRPr sz="1800" kern="120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4pPr>
      <a:lvl5pPr marL="1720850" indent="-349250" algn="l" defTabSz="914400" rtl="0" eaLnBrk="1" latinLnBrk="0" hangingPunct="1">
        <a:spcBef>
          <a:spcPts val="600"/>
        </a:spcBef>
        <a:buFontTx/>
        <a:buBlip>
          <a:blip r:embed="rId16"/>
        </a:buBlip>
        <a:defRPr sz="1800" kern="120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5pPr>
      <a:lvl6pPr marL="2055813" indent="-336550" algn="l" defTabSz="914400" rtl="0" eaLnBrk="1" latinLnBrk="0" hangingPunct="1">
        <a:spcBef>
          <a:spcPct val="20000"/>
        </a:spcBef>
        <a:buFontTx/>
        <a:buBlip>
          <a:blip r:embed="rId16"/>
        </a:buBlip>
        <a:defRPr lang="en-US" sz="1800" kern="1200" dirty="0" smtClean="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6pPr>
      <a:lvl7pPr marL="2398713" indent="-336550" algn="l" defTabSz="914400" rtl="0" eaLnBrk="1" latinLnBrk="0" hangingPunct="1">
        <a:spcBef>
          <a:spcPct val="20000"/>
        </a:spcBef>
        <a:buFontTx/>
        <a:buBlip>
          <a:blip r:embed="rId16"/>
        </a:buBlip>
        <a:defRPr lang="en-US" sz="1800" kern="1200" dirty="0" smtClean="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7pPr>
      <a:lvl8pPr marL="2743200" indent="-336550" algn="l" defTabSz="914400" rtl="0" eaLnBrk="1" latinLnBrk="0" hangingPunct="1">
        <a:spcBef>
          <a:spcPct val="20000"/>
        </a:spcBef>
        <a:buFontTx/>
        <a:buBlip>
          <a:blip r:embed="rId16"/>
        </a:buBlip>
        <a:defRPr lang="en-US" sz="1800" kern="1200" dirty="0" smtClean="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8pPr>
      <a:lvl9pPr marL="3087688" indent="-336550" algn="l" defTabSz="914400" rtl="0" eaLnBrk="1" latinLnBrk="0" hangingPunct="1">
        <a:spcBef>
          <a:spcPct val="20000"/>
        </a:spcBef>
        <a:buFontTx/>
        <a:buBlip>
          <a:blip r:embed="rId16"/>
        </a:buBlip>
        <a:defRPr lang="en-US" sz="1800" kern="1200" dirty="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png"/><Relationship Id="rId3" Type="http://schemas.openxmlformats.org/officeDocument/2006/relationships/image" Target="../media/image17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jpg"/><Relationship Id="rId3" Type="http://schemas.openxmlformats.org/officeDocument/2006/relationships/image" Target="../media/image19.gi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jpg"/><Relationship Id="rId3" Type="http://schemas.openxmlformats.org/officeDocument/2006/relationships/image" Target="../media/image19.gi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jpg"/><Relationship Id="rId3" Type="http://schemas.openxmlformats.org/officeDocument/2006/relationships/image" Target="../media/image19.gi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jpg"/><Relationship Id="rId3" Type="http://schemas.openxmlformats.org/officeDocument/2006/relationships/image" Target="../media/image19.gi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jpg"/><Relationship Id="rId3" Type="http://schemas.openxmlformats.org/officeDocument/2006/relationships/image" Target="../media/image19.gi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nvk/php_overview" TargetMode="External"/><Relationship Id="rId4" Type="http://schemas.openxmlformats.org/officeDocument/2006/relationships/hyperlink" Target="https://github.com/cindyli/php_overview" TargetMode="External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PHP Overview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4556415"/>
            <a:ext cx="7772400" cy="877824"/>
          </a:xfrm>
        </p:spPr>
        <p:txBody>
          <a:bodyPr/>
          <a:lstStyle/>
          <a:p>
            <a:r>
              <a:rPr lang="en-US" dirty="0" smtClean="0"/>
              <a:t>By Alex and Cindy. Jan 21,2013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27357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904"/>
            <a:ext cx="7772400" cy="978408"/>
          </a:xfrm>
        </p:spPr>
        <p:txBody>
          <a:bodyPr/>
          <a:lstStyle/>
          <a:p>
            <a:r>
              <a:rPr lang="en-US" dirty="0" smtClean="0"/>
              <a:t>Web Examples (PHP)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5716" y="1218585"/>
            <a:ext cx="7772400" cy="411508"/>
          </a:xfrm>
        </p:spPr>
        <p:txBody>
          <a:bodyPr/>
          <a:lstStyle/>
          <a:p>
            <a:r>
              <a:rPr lang="en-US" dirty="0" smtClean="0"/>
              <a:t>Did you know ?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914336" y="291900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819555" y="480498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9" name="Picture 8" descr="facebook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408" y="1516109"/>
            <a:ext cx="7447420" cy="464028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459" y="1649687"/>
            <a:ext cx="7447419" cy="464028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64" y="1781040"/>
            <a:ext cx="7447419" cy="464028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755" y="1917663"/>
            <a:ext cx="7447419" cy="4640284"/>
          </a:xfrm>
          <a:prstGeom prst="rect">
            <a:avLst/>
          </a:prstGeom>
        </p:spPr>
      </p:pic>
      <p:sp>
        <p:nvSpPr>
          <p:cNvPr id="13" name="Subtitle 2"/>
          <p:cNvSpPr txBox="1">
            <a:spLocks/>
          </p:cNvSpPr>
          <p:nvPr/>
        </p:nvSpPr>
        <p:spPr>
          <a:xfrm>
            <a:off x="7991948" y="1964674"/>
            <a:ext cx="2304103" cy="39680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ts val="300"/>
              </a:spcBef>
              <a:buFontTx/>
              <a:buNone/>
              <a:defRPr sz="20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ts val="600"/>
              </a:spcBef>
              <a:buFontTx/>
              <a:buNone/>
              <a:defRPr sz="20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ts val="600"/>
              </a:spcBef>
              <a:buFontTx/>
              <a:buNone/>
              <a:defRPr sz="18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ts val="600"/>
              </a:spcBef>
              <a:buFontTx/>
              <a:buNone/>
              <a:defRPr sz="18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ts val="600"/>
              </a:spcBef>
              <a:buFontTx/>
              <a:buNone/>
              <a:defRPr sz="18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Tx/>
              <a:buNone/>
              <a:defRPr lang="en-US" sz="18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Tx/>
              <a:buNone/>
              <a:defRPr lang="en-US" sz="18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Tx/>
              <a:buNone/>
              <a:defRPr lang="en-US" sz="18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Tx/>
              <a:buNone/>
              <a:defRPr lang="en-US" sz="18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dirty="0" smtClean="0"/>
              <a:t>Facebook</a:t>
            </a:r>
          </a:p>
          <a:p>
            <a:pPr algn="l"/>
            <a:endParaRPr lang="en-US" sz="1600" dirty="0" smtClean="0"/>
          </a:p>
          <a:p>
            <a:pPr algn="l"/>
            <a:r>
              <a:rPr lang="en-US" sz="1600" dirty="0" smtClean="0"/>
              <a:t>Flickr</a:t>
            </a:r>
          </a:p>
          <a:p>
            <a:pPr algn="l"/>
            <a:endParaRPr lang="en-US" sz="1600" dirty="0" smtClean="0"/>
          </a:p>
          <a:p>
            <a:pPr algn="l"/>
            <a:r>
              <a:rPr lang="en-US" sz="1600" dirty="0" smtClean="0"/>
              <a:t>Wikipedia</a:t>
            </a:r>
          </a:p>
          <a:p>
            <a:pPr algn="l"/>
            <a:endParaRPr lang="en-US" sz="1600" dirty="0" smtClean="0"/>
          </a:p>
          <a:p>
            <a:pPr algn="l"/>
            <a:r>
              <a:rPr lang="en-US" sz="1600" dirty="0" smtClean="0"/>
              <a:t>Yahoo!</a:t>
            </a:r>
          </a:p>
          <a:p>
            <a:pPr algn="l"/>
            <a:endParaRPr lang="en-US" sz="1600" dirty="0" smtClean="0"/>
          </a:p>
          <a:p>
            <a:pPr algn="l"/>
            <a:endParaRPr lang="en-US" sz="1600" dirty="0" smtClean="0"/>
          </a:p>
          <a:p>
            <a:pPr algn="l"/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8587830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904"/>
            <a:ext cx="7772400" cy="978408"/>
          </a:xfrm>
        </p:spPr>
        <p:txBody>
          <a:bodyPr/>
          <a:lstStyle/>
          <a:p>
            <a:r>
              <a:rPr lang="en-US" dirty="0" smtClean="0"/>
              <a:t>Web Examples (PHP)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5716" y="1218585"/>
            <a:ext cx="7772400" cy="411508"/>
          </a:xfrm>
        </p:spPr>
        <p:txBody>
          <a:bodyPr/>
          <a:lstStyle/>
          <a:p>
            <a:r>
              <a:rPr lang="en-US" dirty="0" smtClean="0"/>
              <a:t>Did you know ?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914336" y="291900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819555" y="480498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9" name="Picture 8" descr="facebook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408" y="1516109"/>
            <a:ext cx="7447420" cy="464028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459" y="1649687"/>
            <a:ext cx="7447419" cy="464028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64" y="1781040"/>
            <a:ext cx="7447419" cy="464028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755" y="1917663"/>
            <a:ext cx="7447419" cy="464028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490" y="2051857"/>
            <a:ext cx="7447418" cy="4640284"/>
          </a:xfrm>
          <a:prstGeom prst="rect">
            <a:avLst/>
          </a:prstGeom>
        </p:spPr>
      </p:pic>
      <p:sp>
        <p:nvSpPr>
          <p:cNvPr id="13" name="Subtitle 2"/>
          <p:cNvSpPr txBox="1">
            <a:spLocks/>
          </p:cNvSpPr>
          <p:nvPr/>
        </p:nvSpPr>
        <p:spPr>
          <a:xfrm>
            <a:off x="7991948" y="1964674"/>
            <a:ext cx="2304103" cy="39680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ts val="300"/>
              </a:spcBef>
              <a:buFontTx/>
              <a:buNone/>
              <a:defRPr sz="20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ts val="600"/>
              </a:spcBef>
              <a:buFontTx/>
              <a:buNone/>
              <a:defRPr sz="20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ts val="600"/>
              </a:spcBef>
              <a:buFontTx/>
              <a:buNone/>
              <a:defRPr sz="18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ts val="600"/>
              </a:spcBef>
              <a:buFontTx/>
              <a:buNone/>
              <a:defRPr sz="18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ts val="600"/>
              </a:spcBef>
              <a:buFontTx/>
              <a:buNone/>
              <a:defRPr sz="18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Tx/>
              <a:buNone/>
              <a:defRPr lang="en-US" sz="18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Tx/>
              <a:buNone/>
              <a:defRPr lang="en-US" sz="18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Tx/>
              <a:buNone/>
              <a:defRPr lang="en-US" sz="18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Tx/>
              <a:buNone/>
              <a:defRPr lang="en-US" sz="18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dirty="0" smtClean="0"/>
              <a:t>Facebook</a:t>
            </a:r>
          </a:p>
          <a:p>
            <a:pPr algn="l"/>
            <a:endParaRPr lang="en-US" sz="1600" dirty="0" smtClean="0"/>
          </a:p>
          <a:p>
            <a:pPr algn="l"/>
            <a:r>
              <a:rPr lang="en-US" sz="1600" dirty="0" smtClean="0"/>
              <a:t>Flickr</a:t>
            </a:r>
          </a:p>
          <a:p>
            <a:pPr algn="l"/>
            <a:endParaRPr lang="en-US" sz="1600" dirty="0" smtClean="0"/>
          </a:p>
          <a:p>
            <a:pPr algn="l"/>
            <a:r>
              <a:rPr lang="en-US" sz="1600" dirty="0" smtClean="0"/>
              <a:t>Wikipedia</a:t>
            </a:r>
          </a:p>
          <a:p>
            <a:pPr algn="l"/>
            <a:endParaRPr lang="en-US" sz="1600" dirty="0" smtClean="0"/>
          </a:p>
          <a:p>
            <a:pPr algn="l"/>
            <a:r>
              <a:rPr lang="en-US" sz="1600" dirty="0" smtClean="0"/>
              <a:t>Yahoo!</a:t>
            </a:r>
          </a:p>
          <a:p>
            <a:pPr algn="l"/>
            <a:endParaRPr lang="en-US" sz="1600" dirty="0" smtClean="0"/>
          </a:p>
          <a:p>
            <a:pPr algn="l"/>
            <a:r>
              <a:rPr lang="en-US" sz="1600" dirty="0" err="1" smtClean="0"/>
              <a:t>Digg</a:t>
            </a:r>
            <a:endParaRPr lang="en-US" sz="1600" dirty="0" smtClean="0"/>
          </a:p>
          <a:p>
            <a:pPr algn="l"/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8944809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904"/>
            <a:ext cx="7772400" cy="978408"/>
          </a:xfrm>
        </p:spPr>
        <p:txBody>
          <a:bodyPr/>
          <a:lstStyle/>
          <a:p>
            <a:r>
              <a:rPr lang="en-US" dirty="0" smtClean="0"/>
              <a:t>IDRC Examples (PHP)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5716" y="1218585"/>
            <a:ext cx="7772400" cy="411508"/>
          </a:xfrm>
        </p:spPr>
        <p:txBody>
          <a:bodyPr/>
          <a:lstStyle/>
          <a:p>
            <a:r>
              <a:rPr lang="en-US" dirty="0" smtClean="0"/>
              <a:t>Did you know ?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914336" y="291900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819555" y="480498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381" y="1506771"/>
            <a:ext cx="7447418" cy="4640283"/>
          </a:xfrm>
          <a:prstGeom prst="rect">
            <a:avLst/>
          </a:prstGeom>
        </p:spPr>
      </p:pic>
      <p:sp>
        <p:nvSpPr>
          <p:cNvPr id="10" name="Subtitle 2"/>
          <p:cNvSpPr txBox="1">
            <a:spLocks/>
          </p:cNvSpPr>
          <p:nvPr/>
        </p:nvSpPr>
        <p:spPr>
          <a:xfrm>
            <a:off x="7764538" y="1964674"/>
            <a:ext cx="2304103" cy="39680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ts val="300"/>
              </a:spcBef>
              <a:buFontTx/>
              <a:buNone/>
              <a:defRPr sz="20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ts val="600"/>
              </a:spcBef>
              <a:buFontTx/>
              <a:buNone/>
              <a:defRPr sz="20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ts val="600"/>
              </a:spcBef>
              <a:buFontTx/>
              <a:buNone/>
              <a:defRPr sz="18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ts val="600"/>
              </a:spcBef>
              <a:buFontTx/>
              <a:buNone/>
              <a:defRPr sz="18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ts val="600"/>
              </a:spcBef>
              <a:buFontTx/>
              <a:buNone/>
              <a:defRPr sz="18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Tx/>
              <a:buNone/>
              <a:defRPr lang="en-US" sz="18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Tx/>
              <a:buNone/>
              <a:defRPr lang="en-US" sz="18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Tx/>
              <a:buNone/>
              <a:defRPr lang="en-US" sz="18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Tx/>
              <a:buNone/>
              <a:defRPr lang="en-US" sz="18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dirty="0" err="1" smtClean="0"/>
              <a:t>ATutor</a:t>
            </a:r>
            <a:endParaRPr lang="en-US" sz="1600" dirty="0" smtClean="0"/>
          </a:p>
          <a:p>
            <a:pPr algn="l"/>
            <a:endParaRPr lang="en-US" sz="1600" dirty="0" smtClean="0"/>
          </a:p>
          <a:p>
            <a:pPr algn="l"/>
            <a:endParaRPr lang="en-US" sz="1600" dirty="0" smtClean="0"/>
          </a:p>
          <a:p>
            <a:pPr algn="l"/>
            <a:endParaRPr lang="en-US" sz="1600" dirty="0" smtClean="0"/>
          </a:p>
        </p:txBody>
      </p:sp>
    </p:spTree>
    <p:extLst>
      <p:ext uri="{BB962C8B-B14F-4D97-AF65-F5344CB8AC3E}">
        <p14:creationId xmlns:p14="http://schemas.microsoft.com/office/powerpoint/2010/main" val="32874279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904"/>
            <a:ext cx="7772400" cy="978408"/>
          </a:xfrm>
        </p:spPr>
        <p:txBody>
          <a:bodyPr/>
          <a:lstStyle/>
          <a:p>
            <a:r>
              <a:rPr lang="en-US" dirty="0" smtClean="0"/>
              <a:t>IDRC Examples (PHP)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5716" y="1218585"/>
            <a:ext cx="7772400" cy="411508"/>
          </a:xfrm>
        </p:spPr>
        <p:txBody>
          <a:bodyPr/>
          <a:lstStyle/>
          <a:p>
            <a:r>
              <a:rPr lang="en-US" dirty="0" smtClean="0"/>
              <a:t>Did you know ?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914336" y="291900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819555" y="480498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381" y="1506771"/>
            <a:ext cx="7447418" cy="464028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449" y="1637511"/>
            <a:ext cx="7447416" cy="4640282"/>
          </a:xfrm>
          <a:prstGeom prst="rect">
            <a:avLst/>
          </a:prstGeom>
        </p:spPr>
      </p:pic>
      <p:sp>
        <p:nvSpPr>
          <p:cNvPr id="11" name="Subtitle 2"/>
          <p:cNvSpPr txBox="1">
            <a:spLocks/>
          </p:cNvSpPr>
          <p:nvPr/>
        </p:nvSpPr>
        <p:spPr>
          <a:xfrm>
            <a:off x="7764538" y="1964674"/>
            <a:ext cx="2304103" cy="39680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ts val="300"/>
              </a:spcBef>
              <a:buFontTx/>
              <a:buNone/>
              <a:defRPr sz="20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ts val="600"/>
              </a:spcBef>
              <a:buFontTx/>
              <a:buNone/>
              <a:defRPr sz="20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ts val="600"/>
              </a:spcBef>
              <a:buFontTx/>
              <a:buNone/>
              <a:defRPr sz="18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ts val="600"/>
              </a:spcBef>
              <a:buFontTx/>
              <a:buNone/>
              <a:defRPr sz="18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ts val="600"/>
              </a:spcBef>
              <a:buFontTx/>
              <a:buNone/>
              <a:defRPr sz="18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Tx/>
              <a:buNone/>
              <a:defRPr lang="en-US" sz="18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Tx/>
              <a:buNone/>
              <a:defRPr lang="en-US" sz="18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Tx/>
              <a:buNone/>
              <a:defRPr lang="en-US" sz="18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Tx/>
              <a:buNone/>
              <a:defRPr lang="en-US" sz="18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dirty="0" err="1" smtClean="0"/>
              <a:t>ATutor</a:t>
            </a:r>
            <a:endParaRPr lang="en-US" sz="1600" dirty="0" smtClean="0"/>
          </a:p>
          <a:p>
            <a:pPr algn="l"/>
            <a:endParaRPr lang="en-US" sz="1600" dirty="0" smtClean="0"/>
          </a:p>
          <a:p>
            <a:pPr algn="l"/>
            <a:r>
              <a:rPr lang="en-US" sz="1600" dirty="0" err="1" smtClean="0"/>
              <a:t>WordPress</a:t>
            </a:r>
            <a:endParaRPr lang="en-US" sz="1600" dirty="0" smtClean="0"/>
          </a:p>
          <a:p>
            <a:pPr algn="l"/>
            <a:endParaRPr lang="en-US" sz="1600" dirty="0" smtClean="0"/>
          </a:p>
          <a:p>
            <a:pPr algn="l"/>
            <a:endParaRPr lang="en-US" sz="1600" dirty="0" smtClean="0"/>
          </a:p>
        </p:txBody>
      </p:sp>
    </p:spTree>
    <p:extLst>
      <p:ext uri="{BB962C8B-B14F-4D97-AF65-F5344CB8AC3E}">
        <p14:creationId xmlns:p14="http://schemas.microsoft.com/office/powerpoint/2010/main" val="25484915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904"/>
            <a:ext cx="7772400" cy="978408"/>
          </a:xfrm>
        </p:spPr>
        <p:txBody>
          <a:bodyPr/>
          <a:lstStyle/>
          <a:p>
            <a:r>
              <a:rPr lang="en-US" dirty="0" smtClean="0"/>
              <a:t>IDRC Examples (PHP)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5716" y="1218585"/>
            <a:ext cx="7772400" cy="411508"/>
          </a:xfrm>
        </p:spPr>
        <p:txBody>
          <a:bodyPr/>
          <a:lstStyle/>
          <a:p>
            <a:r>
              <a:rPr lang="en-US" dirty="0" smtClean="0"/>
              <a:t>Did you know ?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914336" y="291900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819555" y="480498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381" y="1506771"/>
            <a:ext cx="7447418" cy="464028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449" y="1637511"/>
            <a:ext cx="7447416" cy="464028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688" y="1768251"/>
            <a:ext cx="7447416" cy="4640282"/>
          </a:xfrm>
          <a:prstGeom prst="rect">
            <a:avLst/>
          </a:prstGeom>
        </p:spPr>
      </p:pic>
      <p:sp>
        <p:nvSpPr>
          <p:cNvPr id="12" name="Subtitle 2"/>
          <p:cNvSpPr txBox="1">
            <a:spLocks/>
          </p:cNvSpPr>
          <p:nvPr/>
        </p:nvSpPr>
        <p:spPr>
          <a:xfrm>
            <a:off x="7764538" y="1964674"/>
            <a:ext cx="2304103" cy="39680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ts val="300"/>
              </a:spcBef>
              <a:buFontTx/>
              <a:buNone/>
              <a:defRPr sz="20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ts val="600"/>
              </a:spcBef>
              <a:buFontTx/>
              <a:buNone/>
              <a:defRPr sz="20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ts val="600"/>
              </a:spcBef>
              <a:buFontTx/>
              <a:buNone/>
              <a:defRPr sz="18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ts val="600"/>
              </a:spcBef>
              <a:buFontTx/>
              <a:buNone/>
              <a:defRPr sz="18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ts val="600"/>
              </a:spcBef>
              <a:buFontTx/>
              <a:buNone/>
              <a:defRPr sz="18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Tx/>
              <a:buNone/>
              <a:defRPr lang="en-US" sz="18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Tx/>
              <a:buNone/>
              <a:defRPr lang="en-US" sz="18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Tx/>
              <a:buNone/>
              <a:defRPr lang="en-US" sz="18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Tx/>
              <a:buNone/>
              <a:defRPr lang="en-US" sz="18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dirty="0" err="1" smtClean="0"/>
              <a:t>ATutor</a:t>
            </a:r>
            <a:endParaRPr lang="en-US" sz="1600" dirty="0" smtClean="0"/>
          </a:p>
          <a:p>
            <a:pPr algn="l"/>
            <a:endParaRPr lang="en-US" sz="1600" dirty="0" smtClean="0"/>
          </a:p>
          <a:p>
            <a:pPr algn="l"/>
            <a:r>
              <a:rPr lang="en-US" sz="1600" dirty="0" err="1" smtClean="0"/>
              <a:t>WordPress</a:t>
            </a:r>
            <a:endParaRPr lang="en-US" sz="1600" dirty="0" smtClean="0"/>
          </a:p>
          <a:p>
            <a:pPr algn="l"/>
            <a:endParaRPr lang="en-US" sz="1600" dirty="0" smtClean="0"/>
          </a:p>
          <a:p>
            <a:pPr algn="l"/>
            <a:r>
              <a:rPr lang="en-US" sz="1600" dirty="0" err="1" smtClean="0"/>
              <a:t>AChecker</a:t>
            </a:r>
            <a:endParaRPr lang="en-US" sz="1600" dirty="0" smtClean="0"/>
          </a:p>
          <a:p>
            <a:pPr algn="l"/>
            <a:endParaRPr lang="en-US" sz="1600" dirty="0" smtClean="0"/>
          </a:p>
        </p:txBody>
      </p:sp>
    </p:spTree>
    <p:extLst>
      <p:ext uri="{BB962C8B-B14F-4D97-AF65-F5344CB8AC3E}">
        <p14:creationId xmlns:p14="http://schemas.microsoft.com/office/powerpoint/2010/main" val="22896223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904"/>
            <a:ext cx="7772400" cy="978408"/>
          </a:xfrm>
        </p:spPr>
        <p:txBody>
          <a:bodyPr/>
          <a:lstStyle/>
          <a:p>
            <a:r>
              <a:rPr lang="en-US" dirty="0" smtClean="0"/>
              <a:t>IDRC Examples (PHP)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5716" y="1218585"/>
            <a:ext cx="7772400" cy="411508"/>
          </a:xfrm>
        </p:spPr>
        <p:txBody>
          <a:bodyPr/>
          <a:lstStyle/>
          <a:p>
            <a:r>
              <a:rPr lang="en-US" dirty="0" smtClean="0"/>
              <a:t>Did you know ?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914336" y="291900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819555" y="480498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381" y="1506771"/>
            <a:ext cx="7447418" cy="464028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449" y="1637511"/>
            <a:ext cx="7447416" cy="464028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688" y="1768251"/>
            <a:ext cx="7447416" cy="464028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31" y="1893438"/>
            <a:ext cx="7062005" cy="4640282"/>
          </a:xfrm>
          <a:prstGeom prst="rect">
            <a:avLst/>
          </a:prstGeom>
        </p:spPr>
      </p:pic>
      <p:sp>
        <p:nvSpPr>
          <p:cNvPr id="12" name="Subtitle 2"/>
          <p:cNvSpPr txBox="1">
            <a:spLocks/>
          </p:cNvSpPr>
          <p:nvPr/>
        </p:nvSpPr>
        <p:spPr>
          <a:xfrm>
            <a:off x="7764538" y="1964674"/>
            <a:ext cx="2304103" cy="39680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ts val="300"/>
              </a:spcBef>
              <a:buFontTx/>
              <a:buNone/>
              <a:defRPr sz="20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ts val="600"/>
              </a:spcBef>
              <a:buFontTx/>
              <a:buNone/>
              <a:defRPr sz="20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ts val="600"/>
              </a:spcBef>
              <a:buFontTx/>
              <a:buNone/>
              <a:defRPr sz="18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ts val="600"/>
              </a:spcBef>
              <a:buFontTx/>
              <a:buNone/>
              <a:defRPr sz="18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ts val="600"/>
              </a:spcBef>
              <a:buFontTx/>
              <a:buNone/>
              <a:defRPr sz="18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Tx/>
              <a:buNone/>
              <a:defRPr lang="en-US" sz="18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Tx/>
              <a:buNone/>
              <a:defRPr lang="en-US" sz="18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Tx/>
              <a:buNone/>
              <a:defRPr lang="en-US" sz="18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Tx/>
              <a:buNone/>
              <a:defRPr lang="en-US" sz="18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dirty="0" err="1" smtClean="0"/>
              <a:t>ATutor</a:t>
            </a:r>
            <a:endParaRPr lang="en-US" sz="1600" dirty="0" smtClean="0"/>
          </a:p>
          <a:p>
            <a:pPr algn="l"/>
            <a:endParaRPr lang="en-US" sz="1600" dirty="0" smtClean="0"/>
          </a:p>
          <a:p>
            <a:pPr algn="l"/>
            <a:r>
              <a:rPr lang="en-US" sz="1600" dirty="0" err="1" smtClean="0"/>
              <a:t>WordPress</a:t>
            </a:r>
            <a:endParaRPr lang="en-US" sz="1600" dirty="0" smtClean="0"/>
          </a:p>
          <a:p>
            <a:pPr algn="l"/>
            <a:endParaRPr lang="en-US" sz="1600" dirty="0" smtClean="0"/>
          </a:p>
          <a:p>
            <a:pPr algn="l"/>
            <a:r>
              <a:rPr lang="en-US" sz="1600" dirty="0" err="1" smtClean="0"/>
              <a:t>AChecker</a:t>
            </a:r>
            <a:endParaRPr lang="en-US" sz="1600" dirty="0" smtClean="0"/>
          </a:p>
          <a:p>
            <a:pPr algn="l"/>
            <a:endParaRPr lang="en-US" sz="1600" dirty="0" smtClean="0"/>
          </a:p>
          <a:p>
            <a:pPr algn="l"/>
            <a:r>
              <a:rPr lang="en-US" sz="1600" dirty="0" err="1" smtClean="0"/>
              <a:t>TimeTrack</a:t>
            </a:r>
            <a:endParaRPr lang="en-US" sz="1600" dirty="0" smtClean="0"/>
          </a:p>
        </p:txBody>
      </p:sp>
    </p:spTree>
    <p:extLst>
      <p:ext uri="{BB962C8B-B14F-4D97-AF65-F5344CB8AC3E}">
        <p14:creationId xmlns:p14="http://schemas.microsoft.com/office/powerpoint/2010/main" val="42467950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Alternate Process 21"/>
          <p:cNvSpPr/>
          <p:nvPr/>
        </p:nvSpPr>
        <p:spPr>
          <a:xfrm>
            <a:off x="5922379" y="3014064"/>
            <a:ext cx="2710221" cy="739451"/>
          </a:xfrm>
          <a:prstGeom prst="flowChartAlternateProcess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703108"/>
            <a:ext cx="7772400" cy="978408"/>
          </a:xfrm>
        </p:spPr>
        <p:txBody>
          <a:bodyPr/>
          <a:lstStyle/>
          <a:p>
            <a:r>
              <a:rPr lang="en-US" dirty="0" smtClean="0"/>
              <a:t>Workflow of PHP pages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819555" y="480498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7" name="Picture 6" descr="serv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0888" y="2686130"/>
            <a:ext cx="1442432" cy="1535492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>
            <a:off x="1896919" y="3256682"/>
            <a:ext cx="1097514" cy="0"/>
          </a:xfrm>
          <a:prstGeom prst="straightConnector1">
            <a:avLst/>
          </a:prstGeom>
          <a:ln w="381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1856732" y="3464164"/>
            <a:ext cx="1137701" cy="0"/>
          </a:xfrm>
          <a:prstGeom prst="straightConnector1">
            <a:avLst/>
          </a:prstGeom>
          <a:ln w="381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760277" y="2927042"/>
            <a:ext cx="152718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/>
              <a:t>Requests “</a:t>
            </a:r>
            <a:r>
              <a:rPr lang="en-US" sz="1050" dirty="0" err="1" smtClean="0"/>
              <a:t>index.php</a:t>
            </a:r>
            <a:r>
              <a:rPr lang="en-US" sz="1050" dirty="0" smtClean="0"/>
              <a:t>”</a:t>
            </a:r>
            <a:endParaRPr lang="en-US" sz="1050" dirty="0"/>
          </a:p>
        </p:txBody>
      </p:sp>
      <p:sp>
        <p:nvSpPr>
          <p:cNvPr id="20" name="TextBox 19"/>
          <p:cNvSpPr txBox="1"/>
          <p:nvPr/>
        </p:nvSpPr>
        <p:spPr>
          <a:xfrm>
            <a:off x="1856732" y="3593849"/>
            <a:ext cx="13306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Sends “</a:t>
            </a:r>
            <a:r>
              <a:rPr lang="en-US" sz="1100" dirty="0" err="1" smtClean="0"/>
              <a:t>index.php</a:t>
            </a:r>
            <a:r>
              <a:rPr lang="en-US" sz="1100" dirty="0" smtClean="0"/>
              <a:t>”</a:t>
            </a:r>
            <a:endParaRPr lang="en-US" sz="1100" dirty="0"/>
          </a:p>
        </p:txBody>
      </p:sp>
      <p:sp>
        <p:nvSpPr>
          <p:cNvPr id="21" name="TextBox 20"/>
          <p:cNvSpPr txBox="1"/>
          <p:nvPr/>
        </p:nvSpPr>
        <p:spPr>
          <a:xfrm>
            <a:off x="6484822" y="3177140"/>
            <a:ext cx="1655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PHP Processor</a:t>
            </a:r>
            <a:endParaRPr lang="en-US" dirty="0"/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4678004" y="3288336"/>
            <a:ext cx="1097514" cy="0"/>
          </a:xfrm>
          <a:prstGeom prst="straightConnector1">
            <a:avLst/>
          </a:prstGeom>
          <a:ln w="381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4565472" y="2915530"/>
            <a:ext cx="13758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Sends PHP requests</a:t>
            </a:r>
            <a:endParaRPr lang="en-US" sz="1100" dirty="0"/>
          </a:p>
        </p:txBody>
      </p:sp>
      <p:cxnSp>
        <p:nvCxnSpPr>
          <p:cNvPr id="25" name="Straight Arrow Connector 24"/>
          <p:cNvCxnSpPr/>
          <p:nvPr/>
        </p:nvCxnSpPr>
        <p:spPr>
          <a:xfrm flipH="1">
            <a:off x="4653890" y="3514008"/>
            <a:ext cx="1137701" cy="0"/>
          </a:xfrm>
          <a:prstGeom prst="straightConnector1">
            <a:avLst/>
          </a:prstGeom>
          <a:ln w="381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4539943" y="3606634"/>
            <a:ext cx="142056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Returns page or data</a:t>
            </a:r>
          </a:p>
        </p:txBody>
      </p:sp>
      <p:sp>
        <p:nvSpPr>
          <p:cNvPr id="27" name="Alternate Process 26"/>
          <p:cNvSpPr/>
          <p:nvPr/>
        </p:nvSpPr>
        <p:spPr>
          <a:xfrm>
            <a:off x="5922379" y="5087430"/>
            <a:ext cx="2710221" cy="739451"/>
          </a:xfrm>
          <a:prstGeom prst="flowChartAlternateProcess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6798296" y="5250506"/>
            <a:ext cx="9876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MySQL</a:t>
            </a:r>
            <a:endParaRPr lang="en-US" dirty="0"/>
          </a:p>
        </p:txBody>
      </p:sp>
      <p:pic>
        <p:nvPicPr>
          <p:cNvPr id="30" name="Picture 29" descr="image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60" y="2841863"/>
            <a:ext cx="1611031" cy="1244601"/>
          </a:xfrm>
          <a:prstGeom prst="rect">
            <a:avLst/>
          </a:prstGeom>
        </p:spPr>
      </p:pic>
      <p:cxnSp>
        <p:nvCxnSpPr>
          <p:cNvPr id="32" name="Straight Arrow Connector 31"/>
          <p:cNvCxnSpPr/>
          <p:nvPr/>
        </p:nvCxnSpPr>
        <p:spPr>
          <a:xfrm>
            <a:off x="6484822" y="3887731"/>
            <a:ext cx="0" cy="1106971"/>
          </a:xfrm>
          <a:prstGeom prst="straightConnector1">
            <a:avLst/>
          </a:prstGeom>
          <a:ln w="57150" cmpd="sng"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6720907" y="4221622"/>
            <a:ext cx="213001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Access any additional resources such as MySQL database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9424455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376" y="2503509"/>
            <a:ext cx="8975206" cy="978408"/>
          </a:xfrm>
        </p:spPr>
        <p:txBody>
          <a:bodyPr/>
          <a:lstStyle/>
          <a:p>
            <a:r>
              <a:rPr lang="en-US" dirty="0" smtClean="0"/>
              <a:t>Compare PHP and </a:t>
            </a:r>
            <a:r>
              <a:rPr lang="en-US" dirty="0" err="1" smtClean="0"/>
              <a:t>Javascript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914336" y="291900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819555" y="480498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0628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703108"/>
            <a:ext cx="7772400" cy="978408"/>
          </a:xfrm>
        </p:spPr>
        <p:txBody>
          <a:bodyPr/>
          <a:lstStyle/>
          <a:p>
            <a:r>
              <a:rPr lang="en-US" dirty="0"/>
              <a:t>Loosely typed language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914336" y="291900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819555" y="480498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Subtitle 6"/>
          <p:cNvSpPr>
            <a:spLocks noGrp="1"/>
          </p:cNvSpPr>
          <p:nvPr>
            <p:ph type="subTitle" idx="1"/>
          </p:nvPr>
        </p:nvSpPr>
        <p:spPr>
          <a:xfrm>
            <a:off x="458326" y="2057975"/>
            <a:ext cx="7772400" cy="2491121"/>
          </a:xfrm>
        </p:spPr>
        <p:txBody>
          <a:bodyPr>
            <a:normAutofit/>
          </a:bodyPr>
          <a:lstStyle/>
          <a:p>
            <a:pPr marL="342900" indent="-342900" algn="l">
              <a:buFont typeface="Arial"/>
              <a:buChar char="•"/>
            </a:pPr>
            <a:endParaRPr lang="en-US" dirty="0" smtClean="0"/>
          </a:p>
          <a:p>
            <a:pPr algn="l"/>
            <a:r>
              <a:rPr lang="en-US" dirty="0" smtClean="0"/>
              <a:t>		</a:t>
            </a:r>
            <a:r>
              <a:rPr lang="en-US" dirty="0" err="1" smtClean="0"/>
              <a:t>var</a:t>
            </a:r>
            <a:r>
              <a:rPr lang="en-US" dirty="0" smtClean="0"/>
              <a:t> a = “fine”;</a:t>
            </a:r>
          </a:p>
          <a:p>
            <a:pPr algn="l"/>
            <a:endParaRPr lang="en-US" dirty="0"/>
          </a:p>
          <a:p>
            <a:pPr algn="l"/>
            <a:r>
              <a:rPr lang="en-US" dirty="0" smtClean="0"/>
              <a:t>	</a:t>
            </a:r>
          </a:p>
          <a:p>
            <a:pPr algn="l"/>
            <a:r>
              <a:rPr lang="en-US" dirty="0">
                <a:solidFill>
                  <a:srgbClr val="CCFFCC"/>
                </a:solidFill>
              </a:rPr>
              <a:t>	</a:t>
            </a:r>
            <a:r>
              <a:rPr lang="en-US" dirty="0" smtClean="0">
                <a:solidFill>
                  <a:srgbClr val="CCFFCC"/>
                </a:solidFill>
              </a:rPr>
              <a:t>	$a = “fine”;</a:t>
            </a:r>
          </a:p>
        </p:txBody>
      </p:sp>
      <p:pic>
        <p:nvPicPr>
          <p:cNvPr id="3" name="Picture 2" descr="best-javascript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9555" y="2350913"/>
            <a:ext cx="605488" cy="487716"/>
          </a:xfrm>
          <a:prstGeom prst="rect">
            <a:avLst/>
          </a:prstGeom>
        </p:spPr>
      </p:pic>
      <p:pic>
        <p:nvPicPr>
          <p:cNvPr id="7" name="Picture 6" descr="php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9965" y="3410605"/>
            <a:ext cx="758074" cy="523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2588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703108"/>
            <a:ext cx="7772400" cy="978408"/>
          </a:xfrm>
        </p:spPr>
        <p:txBody>
          <a:bodyPr/>
          <a:lstStyle/>
          <a:p>
            <a:r>
              <a:rPr lang="en-US" dirty="0" smtClean="0"/>
              <a:t>Function defaults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914336" y="291900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819555" y="480498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Subtitle 6"/>
          <p:cNvSpPr>
            <a:spLocks noGrp="1"/>
          </p:cNvSpPr>
          <p:nvPr>
            <p:ph type="subTitle" idx="1"/>
          </p:nvPr>
        </p:nvSpPr>
        <p:spPr>
          <a:xfrm>
            <a:off x="458326" y="2057975"/>
            <a:ext cx="7772400" cy="3864843"/>
          </a:xfrm>
        </p:spPr>
        <p:txBody>
          <a:bodyPr>
            <a:normAutofit/>
          </a:bodyPr>
          <a:lstStyle/>
          <a:p>
            <a:pPr marL="342900" indent="-342900" algn="l">
              <a:buFont typeface="Arial"/>
              <a:buChar char="•"/>
            </a:pPr>
            <a:endParaRPr lang="en-US" dirty="0" smtClean="0"/>
          </a:p>
          <a:p>
            <a:pPr algn="l"/>
            <a:r>
              <a:rPr lang="en-US" dirty="0" smtClean="0"/>
              <a:t>Function junction (a, b) {</a:t>
            </a:r>
          </a:p>
          <a:p>
            <a:pPr algn="l"/>
            <a:r>
              <a:rPr lang="en-US" dirty="0" smtClean="0">
                <a:solidFill>
                  <a:schemeClr val="accent3">
                    <a:lumMod val="20000"/>
                    <a:lumOff val="80000"/>
                  </a:schemeClr>
                </a:solidFill>
              </a:rPr>
              <a:t>    b = b || 2;</a:t>
            </a:r>
          </a:p>
          <a:p>
            <a:pPr algn="l"/>
            <a:r>
              <a:rPr lang="en-US" dirty="0"/>
              <a:t> </a:t>
            </a:r>
            <a:r>
              <a:rPr lang="en-US" dirty="0" smtClean="0"/>
              <a:t>   return a * b;</a:t>
            </a:r>
          </a:p>
          <a:p>
            <a:pPr algn="l"/>
            <a:r>
              <a:rPr lang="en-US" dirty="0" smtClean="0"/>
              <a:t>}</a:t>
            </a:r>
          </a:p>
          <a:p>
            <a:pPr algn="l"/>
            <a:endParaRPr lang="en-US" dirty="0"/>
          </a:p>
          <a:p>
            <a:pPr algn="l"/>
            <a:r>
              <a:rPr lang="en-US" dirty="0" smtClean="0"/>
              <a:t>	</a:t>
            </a:r>
          </a:p>
          <a:p>
            <a:pPr algn="l"/>
            <a:r>
              <a:rPr lang="en-US" dirty="0" smtClean="0">
                <a:solidFill>
                  <a:srgbClr val="CCFFCC"/>
                </a:solidFill>
              </a:rPr>
              <a:t>Function junction ($a, </a:t>
            </a:r>
            <a:r>
              <a:rPr lang="en-US" dirty="0" smtClean="0">
                <a:solidFill>
                  <a:srgbClr val="FBC3C8"/>
                </a:solidFill>
              </a:rPr>
              <a:t>$b = 2</a:t>
            </a:r>
            <a:r>
              <a:rPr lang="en-US" dirty="0" smtClean="0">
                <a:solidFill>
                  <a:srgbClr val="CCFFCC"/>
                </a:solidFill>
              </a:rPr>
              <a:t>) {</a:t>
            </a:r>
          </a:p>
          <a:p>
            <a:pPr algn="l"/>
            <a:r>
              <a:rPr lang="en-US" dirty="0" smtClean="0">
                <a:solidFill>
                  <a:srgbClr val="CCFFCC"/>
                </a:solidFill>
              </a:rPr>
              <a:t>    return $a * $b;</a:t>
            </a:r>
          </a:p>
          <a:p>
            <a:pPr algn="l"/>
            <a:r>
              <a:rPr lang="en-US" dirty="0" smtClean="0">
                <a:solidFill>
                  <a:srgbClr val="CCFFCC"/>
                </a:solidFill>
              </a:rPr>
              <a:t>}</a:t>
            </a:r>
          </a:p>
        </p:txBody>
      </p:sp>
      <p:pic>
        <p:nvPicPr>
          <p:cNvPr id="3" name="Picture 2" descr="best-javascript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9555" y="2350913"/>
            <a:ext cx="605488" cy="487716"/>
          </a:xfrm>
          <a:prstGeom prst="rect">
            <a:avLst/>
          </a:prstGeom>
        </p:spPr>
      </p:pic>
      <p:pic>
        <p:nvPicPr>
          <p:cNvPr id="7" name="Picture 6" descr="php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9965" y="4651088"/>
            <a:ext cx="758074" cy="523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3021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904"/>
            <a:ext cx="7772400" cy="978408"/>
          </a:xfrm>
        </p:spPr>
        <p:txBody>
          <a:bodyPr/>
          <a:lstStyle/>
          <a:p>
            <a:r>
              <a:rPr lang="en-US" dirty="0" smtClean="0"/>
              <a:t>What is PHP?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914336" y="291900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819555" y="480498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685800" y="2250500"/>
            <a:ext cx="7772400" cy="3158739"/>
          </a:xfrm>
        </p:spPr>
        <p:txBody>
          <a:bodyPr>
            <a:normAutofit/>
          </a:bodyPr>
          <a:lstStyle/>
          <a:p>
            <a:pPr marL="342900" indent="-342900" algn="l">
              <a:buFont typeface="Arial"/>
              <a:buChar char="•"/>
            </a:pPr>
            <a:r>
              <a:rPr lang="en-US" dirty="0" smtClean="0"/>
              <a:t>An open source server-side programming language</a:t>
            </a:r>
          </a:p>
          <a:p>
            <a:pPr algn="l"/>
            <a:endParaRPr lang="en-US" dirty="0" smtClean="0"/>
          </a:p>
          <a:p>
            <a:pPr marL="342900" indent="-342900" algn="l">
              <a:buFont typeface="Arial"/>
              <a:buChar char="•"/>
            </a:pPr>
            <a:r>
              <a:rPr lang="en-US" dirty="0" smtClean="0"/>
              <a:t>To </a:t>
            </a:r>
            <a:r>
              <a:rPr lang="en-US" dirty="0"/>
              <a:t>produce dynamic web </a:t>
            </a:r>
            <a:r>
              <a:rPr lang="en-US" dirty="0" smtClean="0"/>
              <a:t>pages</a:t>
            </a:r>
          </a:p>
          <a:p>
            <a:pPr algn="l"/>
            <a:endParaRPr lang="en-US" dirty="0" smtClean="0"/>
          </a:p>
          <a:p>
            <a:pPr marL="342900" indent="-342900" algn="l">
              <a:buFont typeface="Arial"/>
              <a:buChar char="•"/>
            </a:pPr>
            <a:r>
              <a:rPr lang="en-US" dirty="0" smtClean="0"/>
              <a:t>Can </a:t>
            </a:r>
            <a:r>
              <a:rPr lang="en-US" dirty="0"/>
              <a:t>be embedded into an HTML source document/Pure backend processor</a:t>
            </a:r>
          </a:p>
        </p:txBody>
      </p:sp>
      <p:sp>
        <p:nvSpPr>
          <p:cNvPr id="9" name="Subtitle 5"/>
          <p:cNvSpPr txBox="1">
            <a:spLocks/>
          </p:cNvSpPr>
          <p:nvPr/>
        </p:nvSpPr>
        <p:spPr>
          <a:xfrm>
            <a:off x="685800" y="1192312"/>
            <a:ext cx="7772400" cy="8778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ts val="300"/>
              </a:spcBef>
              <a:buFontTx/>
              <a:buNone/>
              <a:defRPr sz="20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ts val="600"/>
              </a:spcBef>
              <a:buFontTx/>
              <a:buNone/>
              <a:defRPr sz="20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ts val="600"/>
              </a:spcBef>
              <a:buFontTx/>
              <a:buNone/>
              <a:defRPr sz="18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ts val="600"/>
              </a:spcBef>
              <a:buFontTx/>
              <a:buNone/>
              <a:defRPr sz="18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ts val="600"/>
              </a:spcBef>
              <a:buFontTx/>
              <a:buNone/>
              <a:defRPr sz="18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Tx/>
              <a:buNone/>
              <a:defRPr lang="en-US" sz="18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Tx/>
              <a:buNone/>
              <a:defRPr lang="en-US" sz="18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Tx/>
              <a:buNone/>
              <a:defRPr lang="en-US" sz="18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Tx/>
              <a:buNone/>
              <a:defRPr lang="en-US" sz="18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Stands for </a:t>
            </a:r>
            <a:r>
              <a:rPr lang="en-US" b="1" u="sng" dirty="0" smtClean="0"/>
              <a:t>P</a:t>
            </a:r>
            <a:r>
              <a:rPr lang="en-US" dirty="0" smtClean="0"/>
              <a:t>HP: </a:t>
            </a:r>
            <a:r>
              <a:rPr lang="en-US" b="1" u="sng" dirty="0" smtClean="0"/>
              <a:t>H</a:t>
            </a:r>
            <a:r>
              <a:rPr lang="en-US" dirty="0" smtClean="0"/>
              <a:t>ypertext </a:t>
            </a:r>
            <a:r>
              <a:rPr lang="en-US" b="1" u="sng" dirty="0" smtClean="0"/>
              <a:t>P</a:t>
            </a:r>
            <a:r>
              <a:rPr lang="en-US" dirty="0" smtClean="0"/>
              <a:t>rocessor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22364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703108"/>
            <a:ext cx="7772400" cy="978408"/>
          </a:xfrm>
        </p:spPr>
        <p:txBody>
          <a:bodyPr/>
          <a:lstStyle/>
          <a:p>
            <a:r>
              <a:rPr lang="en-US" dirty="0" smtClean="0"/>
              <a:t>Closures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914336" y="291900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819555" y="480498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Subtitle 6"/>
          <p:cNvSpPr>
            <a:spLocks noGrp="1"/>
          </p:cNvSpPr>
          <p:nvPr>
            <p:ph type="subTitle" idx="1"/>
          </p:nvPr>
        </p:nvSpPr>
        <p:spPr>
          <a:xfrm>
            <a:off x="458326" y="2057975"/>
            <a:ext cx="7772400" cy="4107298"/>
          </a:xfrm>
        </p:spPr>
        <p:txBody>
          <a:bodyPr>
            <a:normAutofit/>
          </a:bodyPr>
          <a:lstStyle/>
          <a:p>
            <a:pPr marL="342900" indent="-342900" algn="l">
              <a:buFont typeface="Arial"/>
              <a:buChar char="•"/>
            </a:pPr>
            <a:endParaRPr lang="en-US" dirty="0" smtClean="0"/>
          </a:p>
          <a:p>
            <a:pPr algn="l"/>
            <a:r>
              <a:rPr lang="en-US" dirty="0" err="1" smtClean="0"/>
              <a:t>var</a:t>
            </a:r>
            <a:r>
              <a:rPr lang="en-US" dirty="0" smtClean="0"/>
              <a:t> junction = function (a, b) {</a:t>
            </a:r>
          </a:p>
          <a:p>
            <a:pPr algn="l"/>
            <a:r>
              <a:rPr lang="en-US" dirty="0"/>
              <a:t> </a:t>
            </a:r>
            <a:r>
              <a:rPr lang="en-US" dirty="0" smtClean="0"/>
              <a:t>   return a * b;</a:t>
            </a:r>
          </a:p>
          <a:p>
            <a:pPr algn="l"/>
            <a:r>
              <a:rPr lang="en-US" dirty="0" smtClean="0"/>
              <a:t>};</a:t>
            </a:r>
          </a:p>
          <a:p>
            <a:pPr algn="l"/>
            <a:r>
              <a:rPr lang="en-US" dirty="0" smtClean="0"/>
              <a:t>junction(3, 4);   // 12</a:t>
            </a:r>
            <a:endParaRPr lang="en-US" dirty="0"/>
          </a:p>
          <a:p>
            <a:pPr algn="l"/>
            <a:r>
              <a:rPr lang="en-US" dirty="0" smtClean="0"/>
              <a:t>	</a:t>
            </a:r>
          </a:p>
          <a:p>
            <a:pPr algn="l"/>
            <a:endParaRPr lang="en-US" dirty="0">
              <a:solidFill>
                <a:srgbClr val="CCFFCC"/>
              </a:solidFill>
            </a:endParaRPr>
          </a:p>
          <a:p>
            <a:pPr algn="l"/>
            <a:r>
              <a:rPr lang="en-US" dirty="0" smtClean="0">
                <a:solidFill>
                  <a:srgbClr val="CCFFCC"/>
                </a:solidFill>
              </a:rPr>
              <a:t>$junction = function ($a, $b) {</a:t>
            </a:r>
          </a:p>
          <a:p>
            <a:pPr algn="l"/>
            <a:r>
              <a:rPr lang="en-US" dirty="0">
                <a:solidFill>
                  <a:srgbClr val="CCFFCC"/>
                </a:solidFill>
              </a:rPr>
              <a:t> </a:t>
            </a:r>
            <a:r>
              <a:rPr lang="en-US" dirty="0" smtClean="0">
                <a:solidFill>
                  <a:srgbClr val="CCFFCC"/>
                </a:solidFill>
              </a:rPr>
              <a:t>   return $a * $b;</a:t>
            </a:r>
          </a:p>
          <a:p>
            <a:pPr algn="l"/>
            <a:r>
              <a:rPr lang="en-US" dirty="0" smtClean="0">
                <a:solidFill>
                  <a:srgbClr val="CCFFCC"/>
                </a:solidFill>
              </a:rPr>
              <a:t>};</a:t>
            </a:r>
          </a:p>
          <a:p>
            <a:pPr algn="l"/>
            <a:r>
              <a:rPr lang="en-US" dirty="0" smtClean="0">
                <a:solidFill>
                  <a:srgbClr val="FF0000"/>
                </a:solidFill>
              </a:rPr>
              <a:t>$</a:t>
            </a:r>
            <a:r>
              <a:rPr lang="en-US" dirty="0" smtClean="0">
                <a:solidFill>
                  <a:srgbClr val="CCFFCC"/>
                </a:solidFill>
              </a:rPr>
              <a:t>junction(3, 4);  // 12</a:t>
            </a:r>
            <a:endParaRPr lang="en-US" dirty="0">
              <a:solidFill>
                <a:srgbClr val="CCFFCC"/>
              </a:solidFill>
            </a:endParaRPr>
          </a:p>
        </p:txBody>
      </p:sp>
      <p:pic>
        <p:nvPicPr>
          <p:cNvPr id="3" name="Picture 2" descr="best-javascript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9555" y="2350913"/>
            <a:ext cx="605488" cy="487716"/>
          </a:xfrm>
          <a:prstGeom prst="rect">
            <a:avLst/>
          </a:prstGeom>
        </p:spPr>
      </p:pic>
      <p:pic>
        <p:nvPicPr>
          <p:cNvPr id="7" name="Picture 6" descr="php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9965" y="3410605"/>
            <a:ext cx="758074" cy="523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3021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703108"/>
            <a:ext cx="7772400" cy="978408"/>
          </a:xfrm>
        </p:spPr>
        <p:txBody>
          <a:bodyPr/>
          <a:lstStyle/>
          <a:p>
            <a:r>
              <a:rPr lang="en-US" dirty="0" smtClean="0"/>
              <a:t>Function scope 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914336" y="291900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819555" y="480498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Subtitle 6"/>
          <p:cNvSpPr>
            <a:spLocks noGrp="1"/>
          </p:cNvSpPr>
          <p:nvPr>
            <p:ph type="subTitle" idx="1"/>
          </p:nvPr>
        </p:nvSpPr>
        <p:spPr>
          <a:xfrm>
            <a:off x="458326" y="2057975"/>
            <a:ext cx="7772400" cy="4222752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$a = function () {</a:t>
            </a:r>
          </a:p>
          <a:p>
            <a:pPr algn="l"/>
            <a:r>
              <a:rPr lang="en-US" dirty="0"/>
              <a:t> </a:t>
            </a:r>
            <a:r>
              <a:rPr lang="en-US" dirty="0" smtClean="0"/>
              <a:t>   $c = 3;</a:t>
            </a:r>
          </a:p>
          <a:p>
            <a:pPr algn="l"/>
            <a:r>
              <a:rPr lang="en-US" dirty="0"/>
              <a:t> </a:t>
            </a:r>
            <a:r>
              <a:rPr lang="en-US" dirty="0" smtClean="0"/>
              <a:t>   $b = function ($a, $b) {</a:t>
            </a:r>
          </a:p>
          <a:p>
            <a:pPr algn="l"/>
            <a:r>
              <a:rPr lang="en-US" dirty="0"/>
              <a:t> </a:t>
            </a:r>
            <a:r>
              <a:rPr lang="en-US" dirty="0" smtClean="0"/>
              <a:t>       return $c * $a * $b;</a:t>
            </a:r>
          </a:p>
          <a:p>
            <a:pPr algn="l"/>
            <a:r>
              <a:rPr lang="en-US" dirty="0"/>
              <a:t> </a:t>
            </a:r>
            <a:r>
              <a:rPr lang="en-US" dirty="0" smtClean="0"/>
              <a:t>   };</a:t>
            </a:r>
          </a:p>
          <a:p>
            <a:pPr algn="l"/>
            <a:r>
              <a:rPr lang="en-US" dirty="0" smtClean="0"/>
              <a:t>    return $b;</a:t>
            </a:r>
          </a:p>
          <a:p>
            <a:pPr algn="l"/>
            <a:r>
              <a:rPr lang="en-US" dirty="0" smtClean="0"/>
              <a:t>};</a:t>
            </a:r>
          </a:p>
          <a:p>
            <a:pPr algn="l"/>
            <a:endParaRPr lang="en-US" dirty="0"/>
          </a:p>
          <a:p>
            <a:pPr algn="l"/>
            <a:r>
              <a:rPr lang="en-US" dirty="0" smtClean="0"/>
              <a:t>$b = $a();</a:t>
            </a:r>
          </a:p>
          <a:p>
            <a:pPr algn="l"/>
            <a:r>
              <a:rPr lang="en-US" dirty="0" smtClean="0"/>
              <a:t>$b(1, 2);  </a:t>
            </a:r>
            <a:r>
              <a:rPr lang="en-US" dirty="0" smtClean="0">
                <a:solidFill>
                  <a:srgbClr val="CCFFCC"/>
                </a:solidFill>
              </a:rPr>
              <a:t>// 0 in PHP, 6 in JS</a:t>
            </a:r>
          </a:p>
        </p:txBody>
      </p:sp>
      <p:pic>
        <p:nvPicPr>
          <p:cNvPr id="3" name="Picture 2" descr="best-javascript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9555" y="2350913"/>
            <a:ext cx="605488" cy="487716"/>
          </a:xfrm>
          <a:prstGeom prst="rect">
            <a:avLst/>
          </a:prstGeom>
        </p:spPr>
      </p:pic>
      <p:pic>
        <p:nvPicPr>
          <p:cNvPr id="7" name="Picture 6" descr="php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8594" y="3026722"/>
            <a:ext cx="758074" cy="523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9578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703108"/>
            <a:ext cx="7772400" cy="978408"/>
          </a:xfrm>
        </p:spPr>
        <p:txBody>
          <a:bodyPr/>
          <a:lstStyle/>
          <a:p>
            <a:r>
              <a:rPr lang="en-US" dirty="0" smtClean="0"/>
              <a:t>Object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914336" y="291900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819555" y="480498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Subtitle 6"/>
          <p:cNvSpPr>
            <a:spLocks noGrp="1"/>
          </p:cNvSpPr>
          <p:nvPr>
            <p:ph type="subTitle" idx="1"/>
          </p:nvPr>
        </p:nvSpPr>
        <p:spPr>
          <a:xfrm>
            <a:off x="852008" y="1681517"/>
            <a:ext cx="7378718" cy="2546210"/>
          </a:xfrm>
        </p:spPr>
        <p:txBody>
          <a:bodyPr>
            <a:normAutofit/>
          </a:bodyPr>
          <a:lstStyle/>
          <a:p>
            <a:pPr marL="342900" indent="-342900" algn="l">
              <a:buFont typeface="Arial"/>
              <a:buChar char="•"/>
            </a:pPr>
            <a:endParaRPr lang="en-US" dirty="0" smtClean="0"/>
          </a:p>
          <a:p>
            <a:pPr algn="l"/>
            <a:r>
              <a:rPr lang="en-US" dirty="0" err="1" smtClean="0"/>
              <a:t>var</a:t>
            </a:r>
            <a:r>
              <a:rPr lang="en-US" dirty="0" smtClean="0"/>
              <a:t> </a:t>
            </a:r>
            <a:r>
              <a:rPr lang="en-US" dirty="0" err="1" smtClean="0"/>
              <a:t>fido</a:t>
            </a:r>
            <a:r>
              <a:rPr lang="en-US" dirty="0" smtClean="0"/>
              <a:t> = {};</a:t>
            </a:r>
          </a:p>
          <a:p>
            <a:pPr algn="l"/>
            <a:r>
              <a:rPr lang="en-US" dirty="0" err="1" smtClean="0"/>
              <a:t>fido.name</a:t>
            </a:r>
            <a:r>
              <a:rPr lang="en-US" dirty="0" smtClean="0"/>
              <a:t> = “Fido”;</a:t>
            </a:r>
          </a:p>
          <a:p>
            <a:pPr algn="l"/>
            <a:endParaRPr lang="en-US" dirty="0"/>
          </a:p>
          <a:p>
            <a:pPr algn="l"/>
            <a:endParaRPr lang="en-US" dirty="0" smtClean="0"/>
          </a:p>
          <a:p>
            <a:pPr algn="l"/>
            <a:r>
              <a:rPr lang="en-US" dirty="0" smtClean="0">
                <a:solidFill>
                  <a:srgbClr val="CCFFCC"/>
                </a:solidFill>
              </a:rPr>
              <a:t>$</a:t>
            </a:r>
            <a:r>
              <a:rPr lang="en-US" dirty="0" err="1" smtClean="0">
                <a:solidFill>
                  <a:srgbClr val="CCFFCC"/>
                </a:solidFill>
              </a:rPr>
              <a:t>fido</a:t>
            </a:r>
            <a:r>
              <a:rPr lang="en-US" dirty="0" smtClean="0">
                <a:solidFill>
                  <a:srgbClr val="CCFFCC"/>
                </a:solidFill>
              </a:rPr>
              <a:t> = new </a:t>
            </a:r>
            <a:r>
              <a:rPr lang="en-US" dirty="0" err="1" smtClean="0">
                <a:solidFill>
                  <a:srgbClr val="CCFFCC"/>
                </a:solidFill>
              </a:rPr>
              <a:t>stdClass</a:t>
            </a:r>
            <a:r>
              <a:rPr lang="en-US" dirty="0" smtClean="0">
                <a:solidFill>
                  <a:srgbClr val="CCFFCC"/>
                </a:solidFill>
              </a:rPr>
              <a:t>();</a:t>
            </a:r>
          </a:p>
          <a:p>
            <a:pPr algn="l"/>
            <a:r>
              <a:rPr lang="en-US" dirty="0" smtClean="0">
                <a:solidFill>
                  <a:srgbClr val="CCFFCC"/>
                </a:solidFill>
              </a:rPr>
              <a:t>$</a:t>
            </a:r>
            <a:r>
              <a:rPr lang="en-US" dirty="0" err="1" smtClean="0">
                <a:solidFill>
                  <a:srgbClr val="CCFFCC"/>
                </a:solidFill>
              </a:rPr>
              <a:t>fido</a:t>
            </a:r>
            <a:r>
              <a:rPr lang="en-US" dirty="0" smtClean="0">
                <a:solidFill>
                  <a:srgbClr val="CCFFCC"/>
                </a:solidFill>
              </a:rPr>
              <a:t>-&gt;name = “Fido”;</a:t>
            </a:r>
          </a:p>
        </p:txBody>
      </p:sp>
      <p:pic>
        <p:nvPicPr>
          <p:cNvPr id="3" name="Picture 2" descr="best-javascript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258" y="2124478"/>
            <a:ext cx="605488" cy="487716"/>
          </a:xfrm>
          <a:prstGeom prst="rect">
            <a:avLst/>
          </a:prstGeom>
        </p:spPr>
      </p:pic>
      <p:pic>
        <p:nvPicPr>
          <p:cNvPr id="7" name="Picture 6" descr="php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4335" y="3490979"/>
            <a:ext cx="758074" cy="523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3632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703108"/>
            <a:ext cx="7772400" cy="978408"/>
          </a:xfrm>
        </p:spPr>
        <p:txBody>
          <a:bodyPr/>
          <a:lstStyle/>
          <a:p>
            <a:r>
              <a:rPr lang="en-US" dirty="0" smtClean="0"/>
              <a:t>I’m so excited now!</a:t>
            </a:r>
            <a:br>
              <a:rPr lang="en-US" dirty="0" smtClean="0"/>
            </a:br>
            <a:r>
              <a:rPr lang="en-US" dirty="0" smtClean="0"/>
              <a:t>How do I install?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914336" y="291900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819555" y="480498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458326" y="2057975"/>
            <a:ext cx="7772400" cy="2491121"/>
          </a:xfrm>
        </p:spPr>
        <p:txBody>
          <a:bodyPr>
            <a:normAutofit/>
          </a:bodyPr>
          <a:lstStyle/>
          <a:p>
            <a:pPr marL="342900" indent="-342900" algn="l">
              <a:buFont typeface="Arial"/>
              <a:buChar char="•"/>
            </a:pPr>
            <a:r>
              <a:rPr lang="en-US" dirty="0" smtClean="0"/>
              <a:t>M</a:t>
            </a:r>
            <a:r>
              <a:rPr lang="en-US" dirty="0" smtClean="0">
                <a:solidFill>
                  <a:srgbClr val="CCFFCC"/>
                </a:solidFill>
              </a:rPr>
              <a:t>AMP</a:t>
            </a:r>
            <a:r>
              <a:rPr lang="en-US" dirty="0" smtClean="0"/>
              <a:t> (MAC OS)</a:t>
            </a:r>
          </a:p>
          <a:p>
            <a:pPr marL="342900" indent="-342900" algn="l">
              <a:buFont typeface="Arial"/>
              <a:buChar char="•"/>
            </a:pPr>
            <a:r>
              <a:rPr lang="en-US" dirty="0"/>
              <a:t>W</a:t>
            </a:r>
            <a:r>
              <a:rPr lang="en-US" dirty="0">
                <a:solidFill>
                  <a:srgbClr val="CCFFCC"/>
                </a:solidFill>
              </a:rPr>
              <a:t>AMP</a:t>
            </a:r>
            <a:r>
              <a:rPr lang="en-US" dirty="0"/>
              <a:t> (Windows)</a:t>
            </a:r>
          </a:p>
          <a:p>
            <a:pPr marL="342900" indent="-342900" algn="l">
              <a:buFont typeface="Arial"/>
              <a:buChar char="•"/>
            </a:pPr>
            <a:r>
              <a:rPr lang="en-US" dirty="0" smtClean="0"/>
              <a:t>X</a:t>
            </a:r>
            <a:r>
              <a:rPr lang="en-US" dirty="0" smtClean="0">
                <a:solidFill>
                  <a:srgbClr val="CCFFCC"/>
                </a:solidFill>
              </a:rPr>
              <a:t>AMP</a:t>
            </a:r>
            <a:r>
              <a:rPr lang="en-US" dirty="0" smtClean="0"/>
              <a:t> (Linux)</a:t>
            </a:r>
          </a:p>
          <a:p>
            <a:pPr marL="342900" indent="-342900" algn="l">
              <a:buFont typeface="Arial"/>
              <a:buChar char="•"/>
            </a:pPr>
            <a:r>
              <a:rPr lang="en-US" dirty="0" smtClean="0"/>
              <a:t>S</a:t>
            </a:r>
            <a:r>
              <a:rPr lang="en-US" dirty="0" smtClean="0">
                <a:solidFill>
                  <a:srgbClr val="CCFFCC"/>
                </a:solidFill>
              </a:rPr>
              <a:t>AMP</a:t>
            </a:r>
            <a:r>
              <a:rPr lang="en-US" dirty="0" smtClean="0"/>
              <a:t>?</a:t>
            </a:r>
          </a:p>
          <a:p>
            <a:pPr marL="342900" indent="-342900">
              <a:buFont typeface="Arial"/>
              <a:buChar char="•"/>
            </a:pPr>
            <a:endParaRPr lang="en-US" dirty="0"/>
          </a:p>
          <a:p>
            <a:r>
              <a:rPr lang="en-US" dirty="0" smtClean="0"/>
              <a:t>More AMPs are better </a:t>
            </a:r>
            <a:r>
              <a:rPr lang="en-US" dirty="0" smtClean="0">
                <a:sym typeface="Wingdings"/>
              </a:rPr>
              <a:t>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10" name="Subtitle 6"/>
          <p:cNvSpPr txBox="1">
            <a:spLocks/>
          </p:cNvSpPr>
          <p:nvPr/>
        </p:nvSpPr>
        <p:spPr>
          <a:xfrm>
            <a:off x="458326" y="4634391"/>
            <a:ext cx="7772400" cy="8610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ts val="300"/>
              </a:spcBef>
              <a:buFontTx/>
              <a:buNone/>
              <a:defRPr sz="20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ts val="600"/>
              </a:spcBef>
              <a:buFontTx/>
              <a:buNone/>
              <a:defRPr sz="20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ts val="600"/>
              </a:spcBef>
              <a:buFontTx/>
              <a:buNone/>
              <a:defRPr sz="18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ts val="600"/>
              </a:spcBef>
              <a:buFontTx/>
              <a:buNone/>
              <a:defRPr sz="18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ts val="600"/>
              </a:spcBef>
              <a:buFontTx/>
              <a:buNone/>
              <a:defRPr sz="18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Tx/>
              <a:buNone/>
              <a:defRPr lang="en-US" sz="18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Tx/>
              <a:buNone/>
              <a:defRPr lang="en-US" sz="18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Tx/>
              <a:buNone/>
              <a:defRPr lang="en-US" sz="18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Tx/>
              <a:buNone/>
              <a:defRPr lang="en-US" sz="18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Apache + MySQL + PHP + MAC </a:t>
            </a:r>
            <a:r>
              <a:rPr lang="en-US" dirty="0"/>
              <a:t>OS/Windows/Linux/Solaris</a:t>
            </a:r>
          </a:p>
        </p:txBody>
      </p:sp>
    </p:spTree>
    <p:extLst>
      <p:ext uri="{BB962C8B-B14F-4D97-AF65-F5344CB8AC3E}">
        <p14:creationId xmlns:p14="http://schemas.microsoft.com/office/powerpoint/2010/main" val="23326819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90357"/>
            <a:ext cx="7772400" cy="978408"/>
          </a:xfrm>
        </p:spPr>
        <p:txBody>
          <a:bodyPr/>
          <a:lstStyle/>
          <a:p>
            <a:r>
              <a:rPr lang="en-US" dirty="0" smtClean="0"/>
              <a:t>Let’s dig in!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914336" y="291900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819555" y="480498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642991" y="3157341"/>
            <a:ext cx="7772400" cy="756778"/>
          </a:xfrm>
        </p:spPr>
        <p:txBody>
          <a:bodyPr>
            <a:normAutofit/>
          </a:bodyPr>
          <a:lstStyle/>
          <a:p>
            <a:r>
              <a:rPr lang="en-US" sz="3200" dirty="0" smtClean="0"/>
              <a:t>Demo time!</a:t>
            </a:r>
            <a:endParaRPr lang="en-US" sz="3200" dirty="0"/>
          </a:p>
        </p:txBody>
      </p:sp>
      <p:pic>
        <p:nvPicPr>
          <p:cNvPr id="3" name="Picture 2" descr="33704548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6952" y="4122619"/>
            <a:ext cx="1831139" cy="2293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6823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703108"/>
            <a:ext cx="7772400" cy="978408"/>
          </a:xfrm>
        </p:spPr>
        <p:txBody>
          <a:bodyPr/>
          <a:lstStyle/>
          <a:p>
            <a:r>
              <a:rPr lang="en-US" dirty="0" smtClean="0"/>
              <a:t>This is it, Folks!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914336" y="291900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819555" y="480498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458326" y="1811565"/>
            <a:ext cx="7772400" cy="861029"/>
          </a:xfrm>
        </p:spPr>
        <p:txBody>
          <a:bodyPr>
            <a:normAutofit/>
          </a:bodyPr>
          <a:lstStyle/>
          <a:p>
            <a:r>
              <a:rPr lang="en-US" dirty="0" smtClean="0"/>
              <a:t>Now go and write more PHP code.</a:t>
            </a:r>
          </a:p>
          <a:p>
            <a:r>
              <a:rPr lang="en-US" dirty="0" smtClean="0"/>
              <a:t>Any questions?</a:t>
            </a:r>
            <a:endParaRPr lang="en-US" dirty="0"/>
          </a:p>
        </p:txBody>
      </p:sp>
      <p:sp>
        <p:nvSpPr>
          <p:cNvPr id="6" name="Subtitle 6"/>
          <p:cNvSpPr txBox="1">
            <a:spLocks/>
          </p:cNvSpPr>
          <p:nvPr/>
        </p:nvSpPr>
        <p:spPr>
          <a:xfrm>
            <a:off x="458326" y="6181357"/>
            <a:ext cx="7772400" cy="481937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0" indent="0" algn="ctr" defTabSz="914400" rtl="0" eaLnBrk="1" latinLnBrk="0" hangingPunct="1">
              <a:spcBef>
                <a:spcPts val="300"/>
              </a:spcBef>
              <a:buFontTx/>
              <a:buNone/>
              <a:defRPr sz="20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ts val="600"/>
              </a:spcBef>
              <a:buFontTx/>
              <a:buNone/>
              <a:defRPr sz="20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ts val="600"/>
              </a:spcBef>
              <a:buFontTx/>
              <a:buNone/>
              <a:defRPr sz="18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ts val="600"/>
              </a:spcBef>
              <a:buFontTx/>
              <a:buNone/>
              <a:defRPr sz="18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ts val="600"/>
              </a:spcBef>
              <a:buFontTx/>
              <a:buNone/>
              <a:defRPr sz="18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Tx/>
              <a:buNone/>
              <a:defRPr lang="en-US" sz="18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Tx/>
              <a:buNone/>
              <a:defRPr lang="en-US" sz="18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Tx/>
              <a:buNone/>
              <a:defRPr lang="en-US" sz="18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Tx/>
              <a:buNone/>
              <a:defRPr lang="en-US" sz="18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If you have any extra questions after the presentation, please ask </a:t>
            </a:r>
            <a:r>
              <a:rPr lang="en-US" dirty="0" smtClean="0"/>
              <a:t>Cindy or Alex</a:t>
            </a:r>
            <a:endParaRPr lang="en-US" dirty="0"/>
          </a:p>
        </p:txBody>
      </p:sp>
      <p:pic>
        <p:nvPicPr>
          <p:cNvPr id="3" name="Picture 2" descr="Grumpy-Cat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2100" y="2790564"/>
            <a:ext cx="3476625" cy="2638425"/>
          </a:xfrm>
          <a:prstGeom prst="rect">
            <a:avLst/>
          </a:prstGeom>
        </p:spPr>
      </p:pic>
      <p:sp>
        <p:nvSpPr>
          <p:cNvPr id="8" name="Subtitle 6"/>
          <p:cNvSpPr txBox="1">
            <a:spLocks/>
          </p:cNvSpPr>
          <p:nvPr/>
        </p:nvSpPr>
        <p:spPr>
          <a:xfrm>
            <a:off x="610726" y="5699420"/>
            <a:ext cx="7772400" cy="4819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ts val="300"/>
              </a:spcBef>
              <a:buFontTx/>
              <a:buNone/>
              <a:defRPr sz="20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ts val="600"/>
              </a:spcBef>
              <a:buFontTx/>
              <a:buNone/>
              <a:defRPr sz="20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ts val="600"/>
              </a:spcBef>
              <a:buFontTx/>
              <a:buNone/>
              <a:defRPr sz="18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ts val="600"/>
              </a:spcBef>
              <a:buFontTx/>
              <a:buNone/>
              <a:defRPr sz="18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ts val="600"/>
              </a:spcBef>
              <a:buFontTx/>
              <a:buNone/>
              <a:defRPr sz="18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Tx/>
              <a:buNone/>
              <a:defRPr lang="en-US" sz="18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Tx/>
              <a:buNone/>
              <a:defRPr lang="en-US" sz="18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Tx/>
              <a:buNone/>
              <a:defRPr lang="en-US" sz="18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Tx/>
              <a:buNone/>
              <a:defRPr lang="en-US" sz="18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392324" y="5514754"/>
            <a:ext cx="43524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https://github.com/anvk/</a:t>
            </a:r>
            <a:r>
              <a:rPr lang="en-US" dirty="0" smtClean="0">
                <a:hlinkClick r:id="rId3"/>
              </a:rPr>
              <a:t>php_overview</a:t>
            </a:r>
            <a:endParaRPr lang="en-US" dirty="0" smtClean="0"/>
          </a:p>
          <a:p>
            <a:r>
              <a:rPr lang="en-US" dirty="0">
                <a:hlinkClick r:id="rId4"/>
              </a:rPr>
              <a:t>https://</a:t>
            </a:r>
            <a:r>
              <a:rPr lang="en-US" dirty="0" err="1">
                <a:hlinkClick r:id="rId4"/>
              </a:rPr>
              <a:t>github.com</a:t>
            </a:r>
            <a:r>
              <a:rPr lang="en-US" dirty="0">
                <a:hlinkClick r:id="rId4"/>
              </a:rPr>
              <a:t>/</a:t>
            </a:r>
            <a:r>
              <a:rPr lang="en-US" dirty="0" err="1">
                <a:hlinkClick r:id="rId4"/>
              </a:rPr>
              <a:t>cindyli</a:t>
            </a:r>
            <a:r>
              <a:rPr lang="en-US" dirty="0">
                <a:hlinkClick r:id="rId4"/>
              </a:rPr>
              <a:t>/</a:t>
            </a:r>
            <a:r>
              <a:rPr lang="en-US" dirty="0" err="1" smtClean="0">
                <a:hlinkClick r:id="rId4"/>
              </a:rPr>
              <a:t>php_overview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62305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904"/>
            <a:ext cx="7772400" cy="978408"/>
          </a:xfrm>
        </p:spPr>
        <p:txBody>
          <a:bodyPr/>
          <a:lstStyle/>
          <a:p>
            <a:r>
              <a:rPr lang="en-US" dirty="0" smtClean="0"/>
              <a:t>Interesting Statistics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5716" y="1218585"/>
            <a:ext cx="7772400" cy="411508"/>
          </a:xfrm>
        </p:spPr>
        <p:txBody>
          <a:bodyPr/>
          <a:lstStyle/>
          <a:p>
            <a:r>
              <a:rPr lang="en-US" dirty="0" smtClean="0"/>
              <a:t>Did you know ?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914336" y="291900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819555" y="480498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600497" y="3288336"/>
            <a:ext cx="7772400" cy="11302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ts val="300"/>
              </a:spcBef>
              <a:buFontTx/>
              <a:buNone/>
              <a:defRPr sz="20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ts val="600"/>
              </a:spcBef>
              <a:buFontTx/>
              <a:buNone/>
              <a:defRPr sz="20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ts val="600"/>
              </a:spcBef>
              <a:buFontTx/>
              <a:buNone/>
              <a:defRPr sz="18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ts val="600"/>
              </a:spcBef>
              <a:buFontTx/>
              <a:buNone/>
              <a:defRPr sz="18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ts val="600"/>
              </a:spcBef>
              <a:buFontTx/>
              <a:buNone/>
              <a:defRPr sz="18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Tx/>
              <a:buNone/>
              <a:defRPr lang="en-US" sz="18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Tx/>
              <a:buNone/>
              <a:defRPr lang="en-US" sz="18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Tx/>
              <a:buNone/>
              <a:defRPr lang="en-US" sz="18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Tx/>
              <a:buNone/>
              <a:defRPr lang="en-US" sz="18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“PHP is used by 78.8% of all the websites whose server-side programming language we know”	</a:t>
            </a:r>
          </a:p>
          <a:p>
            <a:pPr algn="r"/>
            <a:r>
              <a:rPr lang="en-US" dirty="0"/>
              <a:t>	</a:t>
            </a:r>
            <a:r>
              <a:rPr lang="en-US" dirty="0" smtClean="0"/>
              <a:t>			W3techs.com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643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904"/>
            <a:ext cx="7772400" cy="978408"/>
          </a:xfrm>
        </p:spPr>
        <p:txBody>
          <a:bodyPr/>
          <a:lstStyle/>
          <a:p>
            <a:r>
              <a:rPr lang="en-US" dirty="0" smtClean="0"/>
              <a:t>Interesting Statistics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5716" y="1218585"/>
            <a:ext cx="7772400" cy="411508"/>
          </a:xfrm>
        </p:spPr>
        <p:txBody>
          <a:bodyPr/>
          <a:lstStyle/>
          <a:p>
            <a:r>
              <a:rPr lang="en-US" dirty="0" smtClean="0"/>
              <a:t>Did you know ?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914336" y="291900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819555" y="480498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 descr="Screen Shot 2013-01-20 at 10.07.1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500" y="1854200"/>
            <a:ext cx="6210300" cy="3136900"/>
          </a:xfrm>
          <a:prstGeom prst="rect">
            <a:avLst/>
          </a:prstGeom>
        </p:spPr>
      </p:pic>
      <p:sp>
        <p:nvSpPr>
          <p:cNvPr id="9" name="Subtitle 2"/>
          <p:cNvSpPr txBox="1">
            <a:spLocks/>
          </p:cNvSpPr>
          <p:nvPr/>
        </p:nvSpPr>
        <p:spPr>
          <a:xfrm>
            <a:off x="989099" y="5923303"/>
            <a:ext cx="7772400" cy="68236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spcBef>
                <a:spcPts val="300"/>
              </a:spcBef>
              <a:buFontTx/>
              <a:buNone/>
              <a:defRPr sz="20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ts val="600"/>
              </a:spcBef>
              <a:buFontTx/>
              <a:buNone/>
              <a:defRPr sz="20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ts val="600"/>
              </a:spcBef>
              <a:buFontTx/>
              <a:buNone/>
              <a:defRPr sz="18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ts val="600"/>
              </a:spcBef>
              <a:buFontTx/>
              <a:buNone/>
              <a:defRPr sz="18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ts val="600"/>
              </a:spcBef>
              <a:buFontTx/>
              <a:buNone/>
              <a:defRPr sz="18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Tx/>
              <a:buNone/>
              <a:defRPr lang="en-US" sz="18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Tx/>
              <a:buNone/>
              <a:defRPr lang="en-US" sz="18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Tx/>
              <a:buNone/>
              <a:defRPr lang="en-US" sz="18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Tx/>
              <a:buNone/>
              <a:defRPr lang="en-US" sz="18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 Most popular server side language.</a:t>
            </a:r>
          </a:p>
          <a:p>
            <a:pPr algn="r"/>
            <a:r>
              <a:rPr lang="en-US" dirty="0" smtClean="0"/>
              <a:t>W3techs.com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46081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904"/>
            <a:ext cx="7772400" cy="978408"/>
          </a:xfrm>
        </p:spPr>
        <p:txBody>
          <a:bodyPr/>
          <a:lstStyle/>
          <a:p>
            <a:r>
              <a:rPr lang="en-US" dirty="0" smtClean="0"/>
              <a:t>Interesting Statistics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5716" y="1218585"/>
            <a:ext cx="7772400" cy="411508"/>
          </a:xfrm>
        </p:spPr>
        <p:txBody>
          <a:bodyPr/>
          <a:lstStyle/>
          <a:p>
            <a:r>
              <a:rPr lang="en-US" dirty="0" smtClean="0"/>
              <a:t>Did you know ?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914336" y="291900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819555" y="480498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349" y="1630093"/>
            <a:ext cx="4968718" cy="5051393"/>
          </a:xfrm>
          <a:prstGeom prst="rect">
            <a:avLst/>
          </a:prstGeom>
        </p:spPr>
      </p:pic>
      <p:sp>
        <p:nvSpPr>
          <p:cNvPr id="9" name="Subtitle 2"/>
          <p:cNvSpPr txBox="1">
            <a:spLocks/>
          </p:cNvSpPr>
          <p:nvPr/>
        </p:nvSpPr>
        <p:spPr>
          <a:xfrm>
            <a:off x="989099" y="5923303"/>
            <a:ext cx="7772400" cy="68236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spcBef>
                <a:spcPts val="300"/>
              </a:spcBef>
              <a:buFontTx/>
              <a:buNone/>
              <a:defRPr sz="20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ts val="600"/>
              </a:spcBef>
              <a:buFontTx/>
              <a:buNone/>
              <a:defRPr sz="20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ts val="600"/>
              </a:spcBef>
              <a:buFontTx/>
              <a:buNone/>
              <a:defRPr sz="18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ts val="600"/>
              </a:spcBef>
              <a:buFontTx/>
              <a:buNone/>
              <a:defRPr sz="18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ts val="600"/>
              </a:spcBef>
              <a:buFontTx/>
              <a:buNone/>
              <a:defRPr sz="18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Tx/>
              <a:buNone/>
              <a:defRPr lang="en-US" sz="18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Tx/>
              <a:buNone/>
              <a:defRPr lang="en-US" sz="18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Tx/>
              <a:buNone/>
              <a:defRPr lang="en-US" sz="18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Tx/>
              <a:buNone/>
              <a:defRPr lang="en-US" sz="18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 </a:t>
            </a:r>
          </a:p>
          <a:p>
            <a:pPr algn="r"/>
            <a:r>
              <a:rPr lang="en-US" dirty="0" smtClean="0"/>
              <a:t>W3techs.com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58830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904"/>
            <a:ext cx="7772400" cy="978408"/>
          </a:xfrm>
        </p:spPr>
        <p:txBody>
          <a:bodyPr/>
          <a:lstStyle/>
          <a:p>
            <a:r>
              <a:rPr lang="en-US" dirty="0" smtClean="0"/>
              <a:t>Interesting Statistics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5716" y="1218585"/>
            <a:ext cx="7772400" cy="411508"/>
          </a:xfrm>
        </p:spPr>
        <p:txBody>
          <a:bodyPr/>
          <a:lstStyle/>
          <a:p>
            <a:r>
              <a:rPr lang="en-US" dirty="0" smtClean="0"/>
              <a:t>Did you know ?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914336" y="291900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819555" y="480498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430" y="1630093"/>
            <a:ext cx="7058513" cy="4653057"/>
          </a:xfrm>
          <a:prstGeom prst="rect">
            <a:avLst/>
          </a:prstGeom>
        </p:spPr>
      </p:pic>
      <p:sp>
        <p:nvSpPr>
          <p:cNvPr id="9" name="Subtitle 2"/>
          <p:cNvSpPr txBox="1">
            <a:spLocks/>
          </p:cNvSpPr>
          <p:nvPr/>
        </p:nvSpPr>
        <p:spPr>
          <a:xfrm>
            <a:off x="989099" y="6359258"/>
            <a:ext cx="7772400" cy="417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ts val="300"/>
              </a:spcBef>
              <a:buFontTx/>
              <a:buNone/>
              <a:defRPr sz="20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ts val="600"/>
              </a:spcBef>
              <a:buFontTx/>
              <a:buNone/>
              <a:defRPr sz="20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ts val="600"/>
              </a:spcBef>
              <a:buFontTx/>
              <a:buNone/>
              <a:defRPr sz="18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ts val="600"/>
              </a:spcBef>
              <a:buFontTx/>
              <a:buNone/>
              <a:defRPr sz="18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ts val="600"/>
              </a:spcBef>
              <a:buFontTx/>
              <a:buNone/>
              <a:defRPr sz="18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Tx/>
              <a:buNone/>
              <a:defRPr lang="en-US" sz="18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Tx/>
              <a:buNone/>
              <a:defRPr lang="en-US" sz="18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Tx/>
              <a:buNone/>
              <a:defRPr lang="en-US" sz="18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Tx/>
              <a:buNone/>
              <a:defRPr lang="en-US" sz="18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 smtClean="0"/>
              <a:t> #4 popular   		</a:t>
            </a:r>
            <a:r>
              <a:rPr lang="en-US" dirty="0" err="1" smtClean="0"/>
              <a:t>Langpop.com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92225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904"/>
            <a:ext cx="7772400" cy="978408"/>
          </a:xfrm>
        </p:spPr>
        <p:txBody>
          <a:bodyPr/>
          <a:lstStyle/>
          <a:p>
            <a:r>
              <a:rPr lang="en-US" dirty="0" smtClean="0"/>
              <a:t>Web Examples (PHP)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5716" y="1218585"/>
            <a:ext cx="7772400" cy="411508"/>
          </a:xfrm>
        </p:spPr>
        <p:txBody>
          <a:bodyPr/>
          <a:lstStyle/>
          <a:p>
            <a:r>
              <a:rPr lang="en-US" dirty="0" smtClean="0"/>
              <a:t>Did you know ?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914336" y="291900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819555" y="480498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9" name="Picture 8" descr="facebook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408" y="1516109"/>
            <a:ext cx="7447420" cy="4640285"/>
          </a:xfrm>
          <a:prstGeom prst="rect">
            <a:avLst/>
          </a:prstGeom>
        </p:spPr>
      </p:pic>
      <p:sp>
        <p:nvSpPr>
          <p:cNvPr id="11" name="Subtitle 2"/>
          <p:cNvSpPr txBox="1">
            <a:spLocks/>
          </p:cNvSpPr>
          <p:nvPr/>
        </p:nvSpPr>
        <p:spPr>
          <a:xfrm>
            <a:off x="7991948" y="1964674"/>
            <a:ext cx="2304103" cy="39680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ts val="300"/>
              </a:spcBef>
              <a:buFontTx/>
              <a:buNone/>
              <a:defRPr sz="20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ts val="600"/>
              </a:spcBef>
              <a:buFontTx/>
              <a:buNone/>
              <a:defRPr sz="20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ts val="600"/>
              </a:spcBef>
              <a:buFontTx/>
              <a:buNone/>
              <a:defRPr sz="18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ts val="600"/>
              </a:spcBef>
              <a:buFontTx/>
              <a:buNone/>
              <a:defRPr sz="18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ts val="600"/>
              </a:spcBef>
              <a:buFontTx/>
              <a:buNone/>
              <a:defRPr sz="18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Tx/>
              <a:buNone/>
              <a:defRPr lang="en-US" sz="18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Tx/>
              <a:buNone/>
              <a:defRPr lang="en-US" sz="18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Tx/>
              <a:buNone/>
              <a:defRPr lang="en-US" sz="18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Tx/>
              <a:buNone/>
              <a:defRPr lang="en-US" sz="18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dirty="0" smtClean="0"/>
              <a:t>Facebook</a:t>
            </a:r>
          </a:p>
          <a:p>
            <a:pPr algn="l"/>
            <a:endParaRPr lang="en-US" sz="1600" dirty="0" smtClean="0"/>
          </a:p>
          <a:p>
            <a:pPr algn="l"/>
            <a:endParaRPr lang="en-US" sz="1600" dirty="0" smtClean="0"/>
          </a:p>
          <a:p>
            <a:pPr algn="l"/>
            <a:endParaRPr lang="en-US" sz="1600" dirty="0" smtClean="0"/>
          </a:p>
          <a:p>
            <a:pPr algn="l"/>
            <a:endParaRPr lang="en-US" sz="1600" dirty="0" smtClean="0"/>
          </a:p>
          <a:p>
            <a:pPr algn="l"/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0441353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904"/>
            <a:ext cx="7772400" cy="978408"/>
          </a:xfrm>
        </p:spPr>
        <p:txBody>
          <a:bodyPr/>
          <a:lstStyle/>
          <a:p>
            <a:r>
              <a:rPr lang="en-US" dirty="0" smtClean="0"/>
              <a:t>Web Examples (PHP)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5716" y="1218585"/>
            <a:ext cx="7772400" cy="411508"/>
          </a:xfrm>
        </p:spPr>
        <p:txBody>
          <a:bodyPr/>
          <a:lstStyle/>
          <a:p>
            <a:r>
              <a:rPr lang="en-US" dirty="0" smtClean="0"/>
              <a:t>Did you know ?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914336" y="291900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819555" y="480498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9" name="Picture 8" descr="facebook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408" y="1516109"/>
            <a:ext cx="7447420" cy="464028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459" y="1649687"/>
            <a:ext cx="7447419" cy="4640285"/>
          </a:xfrm>
          <a:prstGeom prst="rect">
            <a:avLst/>
          </a:prstGeom>
        </p:spPr>
      </p:pic>
      <p:sp>
        <p:nvSpPr>
          <p:cNvPr id="12" name="Subtitle 2"/>
          <p:cNvSpPr txBox="1">
            <a:spLocks/>
          </p:cNvSpPr>
          <p:nvPr/>
        </p:nvSpPr>
        <p:spPr>
          <a:xfrm>
            <a:off x="7991948" y="1964674"/>
            <a:ext cx="2304103" cy="39680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ts val="300"/>
              </a:spcBef>
              <a:buFontTx/>
              <a:buNone/>
              <a:defRPr sz="20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ts val="600"/>
              </a:spcBef>
              <a:buFontTx/>
              <a:buNone/>
              <a:defRPr sz="20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ts val="600"/>
              </a:spcBef>
              <a:buFontTx/>
              <a:buNone/>
              <a:defRPr sz="18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ts val="600"/>
              </a:spcBef>
              <a:buFontTx/>
              <a:buNone/>
              <a:defRPr sz="18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ts val="600"/>
              </a:spcBef>
              <a:buFontTx/>
              <a:buNone/>
              <a:defRPr sz="18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Tx/>
              <a:buNone/>
              <a:defRPr lang="en-US" sz="18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Tx/>
              <a:buNone/>
              <a:defRPr lang="en-US" sz="18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Tx/>
              <a:buNone/>
              <a:defRPr lang="en-US" sz="18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Tx/>
              <a:buNone/>
              <a:defRPr lang="en-US" sz="18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dirty="0" smtClean="0"/>
              <a:t>Facebook</a:t>
            </a:r>
          </a:p>
          <a:p>
            <a:pPr algn="l"/>
            <a:endParaRPr lang="en-US" sz="1600" dirty="0" smtClean="0"/>
          </a:p>
          <a:p>
            <a:pPr algn="l"/>
            <a:r>
              <a:rPr lang="en-US" sz="1600" dirty="0" smtClean="0"/>
              <a:t>Flickr</a:t>
            </a:r>
          </a:p>
          <a:p>
            <a:pPr algn="l"/>
            <a:endParaRPr lang="en-US" sz="1600" dirty="0" smtClean="0"/>
          </a:p>
          <a:p>
            <a:pPr algn="l"/>
            <a:endParaRPr lang="en-US" sz="1600" dirty="0" smtClean="0"/>
          </a:p>
          <a:p>
            <a:pPr algn="l"/>
            <a:endParaRPr lang="en-US" sz="1600" dirty="0" smtClean="0"/>
          </a:p>
          <a:p>
            <a:pPr algn="l"/>
            <a:endParaRPr lang="en-US" sz="1600" dirty="0" smtClean="0"/>
          </a:p>
          <a:p>
            <a:pPr algn="l"/>
            <a:endParaRPr lang="en-US" sz="1600" dirty="0" smtClean="0"/>
          </a:p>
          <a:p>
            <a:pPr algn="l"/>
            <a:endParaRPr lang="en-US" sz="1600" dirty="0" smtClean="0"/>
          </a:p>
          <a:p>
            <a:pPr algn="l"/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0273033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904"/>
            <a:ext cx="7772400" cy="978408"/>
          </a:xfrm>
        </p:spPr>
        <p:txBody>
          <a:bodyPr/>
          <a:lstStyle/>
          <a:p>
            <a:r>
              <a:rPr lang="en-US" dirty="0" smtClean="0"/>
              <a:t>Web Examples (PHP)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5716" y="1218585"/>
            <a:ext cx="7772400" cy="411508"/>
          </a:xfrm>
        </p:spPr>
        <p:txBody>
          <a:bodyPr/>
          <a:lstStyle/>
          <a:p>
            <a:r>
              <a:rPr lang="en-US" dirty="0" smtClean="0"/>
              <a:t>Did you know ?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914336" y="291900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819555" y="480498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9" name="Picture 8" descr="facebook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408" y="1516109"/>
            <a:ext cx="7447420" cy="464028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459" y="1649687"/>
            <a:ext cx="7447419" cy="464028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64" y="1781040"/>
            <a:ext cx="7447419" cy="4640284"/>
          </a:xfrm>
          <a:prstGeom prst="rect">
            <a:avLst/>
          </a:prstGeom>
        </p:spPr>
      </p:pic>
      <p:sp>
        <p:nvSpPr>
          <p:cNvPr id="12" name="Subtitle 2"/>
          <p:cNvSpPr txBox="1">
            <a:spLocks/>
          </p:cNvSpPr>
          <p:nvPr/>
        </p:nvSpPr>
        <p:spPr>
          <a:xfrm>
            <a:off x="7991948" y="1964674"/>
            <a:ext cx="2304103" cy="39680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ts val="300"/>
              </a:spcBef>
              <a:buFontTx/>
              <a:buNone/>
              <a:defRPr sz="20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ts val="600"/>
              </a:spcBef>
              <a:buFontTx/>
              <a:buNone/>
              <a:defRPr sz="20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ts val="600"/>
              </a:spcBef>
              <a:buFontTx/>
              <a:buNone/>
              <a:defRPr sz="18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ts val="600"/>
              </a:spcBef>
              <a:buFontTx/>
              <a:buNone/>
              <a:defRPr sz="18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ts val="600"/>
              </a:spcBef>
              <a:buFontTx/>
              <a:buNone/>
              <a:defRPr sz="18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Tx/>
              <a:buNone/>
              <a:defRPr lang="en-US" sz="18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Tx/>
              <a:buNone/>
              <a:defRPr lang="en-US" sz="18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Tx/>
              <a:buNone/>
              <a:defRPr lang="en-US" sz="18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Tx/>
              <a:buNone/>
              <a:defRPr lang="en-US" sz="18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dirty="0" smtClean="0"/>
              <a:t>Facebook</a:t>
            </a:r>
          </a:p>
          <a:p>
            <a:pPr algn="l"/>
            <a:endParaRPr lang="en-US" sz="1600" dirty="0" smtClean="0"/>
          </a:p>
          <a:p>
            <a:pPr algn="l"/>
            <a:r>
              <a:rPr lang="en-US" sz="1600" dirty="0" smtClean="0"/>
              <a:t>Flickr</a:t>
            </a:r>
          </a:p>
          <a:p>
            <a:pPr algn="l"/>
            <a:endParaRPr lang="en-US" sz="1600" dirty="0" smtClean="0"/>
          </a:p>
          <a:p>
            <a:pPr algn="l"/>
            <a:r>
              <a:rPr lang="en-US" sz="1600" dirty="0" smtClean="0"/>
              <a:t>Wikipedia</a:t>
            </a:r>
          </a:p>
          <a:p>
            <a:pPr algn="l"/>
            <a:endParaRPr lang="en-US" sz="1600" dirty="0" smtClean="0"/>
          </a:p>
          <a:p>
            <a:pPr algn="l"/>
            <a:endParaRPr lang="en-US" sz="1600" dirty="0" smtClean="0"/>
          </a:p>
          <a:p>
            <a:pPr algn="l"/>
            <a:endParaRPr lang="en-US" sz="1600" dirty="0" smtClean="0"/>
          </a:p>
          <a:p>
            <a:pPr algn="l"/>
            <a:endParaRPr lang="en-US" sz="1600" dirty="0" smtClean="0"/>
          </a:p>
          <a:p>
            <a:pPr algn="l"/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4610203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Story">
  <a:themeElements>
    <a:clrScheme name="Story">
      <a:dk1>
        <a:sysClr val="windowText" lastClr="000000"/>
      </a:dk1>
      <a:lt1>
        <a:sysClr val="window" lastClr="FFFFFF"/>
      </a:lt1>
      <a:dk2>
        <a:srgbClr val="212121"/>
      </a:dk2>
      <a:lt2>
        <a:srgbClr val="CDD4D7"/>
      </a:lt2>
      <a:accent1>
        <a:srgbClr val="1D86CD"/>
      </a:accent1>
      <a:accent2>
        <a:srgbClr val="732E9A"/>
      </a:accent2>
      <a:accent3>
        <a:srgbClr val="B50B1B"/>
      </a:accent3>
      <a:accent4>
        <a:srgbClr val="E8950E"/>
      </a:accent4>
      <a:accent5>
        <a:srgbClr val="55992B"/>
      </a:accent5>
      <a:accent6>
        <a:srgbClr val="2C9C89"/>
      </a:accent6>
      <a:hlink>
        <a:srgbClr val="EC4D4D"/>
      </a:hlink>
      <a:folHlink>
        <a:srgbClr val="F8CE8A"/>
      </a:folHlink>
    </a:clrScheme>
    <a:fontScheme name="Story">
      <a:majorFont>
        <a:latin typeface="Calisto MT"/>
        <a:ea typeface=""/>
        <a:cs typeface=""/>
        <a:font script="Jpan" typeface="ＭＳ Ｐ明朝"/>
      </a:majorFont>
      <a:minorFont>
        <a:latin typeface="Calisto MT"/>
        <a:ea typeface=""/>
        <a:cs typeface=""/>
        <a:font script="Jpan" typeface="ＭＳ Ｐ明朝"/>
      </a:minorFont>
    </a:fontScheme>
    <a:fmtScheme name="Story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10000"/>
                <a:satMod val="150000"/>
                <a:lumMod val="120000"/>
              </a:schemeClr>
              <a:schemeClr val="phClr">
                <a:satMod val="350000"/>
                <a:lumMod val="150000"/>
              </a:schemeClr>
            </a:duotone>
          </a:blip>
          <a:tile tx="0" ty="0" sx="20000" sy="20000" flip="none" algn="ctr"/>
        </a:blipFill>
        <a:gradFill rotWithShape="1">
          <a:gsLst>
            <a:gs pos="0">
              <a:schemeClr val="phClr">
                <a:shade val="20000"/>
                <a:satMod val="130000"/>
              </a:schemeClr>
            </a:gs>
            <a:gs pos="50000">
              <a:schemeClr val="phClr">
                <a:shade val="90000"/>
                <a:satMod val="130000"/>
              </a:schemeClr>
            </a:gs>
            <a:gs pos="100000">
              <a:schemeClr val="phClr">
                <a:shade val="100000"/>
                <a:satMod val="200000"/>
                <a:lumMod val="120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88900" dist="50800" dir="2100000" sx="104000" sy="104000" algn="br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127000" dist="63500" dir="5400000" sx="103000" sy="103000" rotWithShape="0">
              <a:srgbClr val="000000">
                <a:alpha val="75000"/>
              </a:srgbClr>
            </a:outerShdw>
          </a:effectLst>
          <a:scene3d>
            <a:camera prst="perspectiveFront" fov="3000000"/>
            <a:lightRig rig="balanced" dir="t">
              <a:rot lat="0" lon="0" rev="18000000"/>
            </a:lightRig>
          </a:scene3d>
          <a:sp3d prstMaterial="plastic">
            <a:bevelT w="25400" h="50800" prst="angl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blipFill rotWithShape="1">
          <a:blip xmlns:r="http://schemas.openxmlformats.org/officeDocument/2006/relationships" r:embed="rId2">
            <a:duotone>
              <a:schemeClr val="phClr">
                <a:shade val="10000"/>
                <a:satMod val="150000"/>
              </a:schemeClr>
              <a:schemeClr val="phClr">
                <a:tint val="60000"/>
                <a:satMod val="400000"/>
                <a:lumMod val="110000"/>
              </a:schemeClr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Story.thmx</Template>
  <TotalTime>334</TotalTime>
  <Words>502</Words>
  <Application>Microsoft Macintosh PowerPoint</Application>
  <PresentationFormat>On-screen Show (4:3)</PresentationFormat>
  <Paragraphs>169</Paragraphs>
  <Slides>25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6" baseType="lpstr">
      <vt:lpstr>Story</vt:lpstr>
      <vt:lpstr>PHP Overview</vt:lpstr>
      <vt:lpstr>What is PHP?</vt:lpstr>
      <vt:lpstr>Interesting Statistics</vt:lpstr>
      <vt:lpstr>Interesting Statistics</vt:lpstr>
      <vt:lpstr>Interesting Statistics</vt:lpstr>
      <vt:lpstr>Interesting Statistics</vt:lpstr>
      <vt:lpstr>Web Examples (PHP)</vt:lpstr>
      <vt:lpstr>Web Examples (PHP)</vt:lpstr>
      <vt:lpstr>Web Examples (PHP)</vt:lpstr>
      <vt:lpstr>Web Examples (PHP)</vt:lpstr>
      <vt:lpstr>Web Examples (PHP)</vt:lpstr>
      <vt:lpstr>IDRC Examples (PHP)</vt:lpstr>
      <vt:lpstr>IDRC Examples (PHP)</vt:lpstr>
      <vt:lpstr>IDRC Examples (PHP)</vt:lpstr>
      <vt:lpstr>IDRC Examples (PHP)</vt:lpstr>
      <vt:lpstr>Workflow of PHP pages</vt:lpstr>
      <vt:lpstr>Compare PHP and Javascript</vt:lpstr>
      <vt:lpstr>Loosely typed language </vt:lpstr>
      <vt:lpstr>Function defaults</vt:lpstr>
      <vt:lpstr>Closures</vt:lpstr>
      <vt:lpstr>Function scope </vt:lpstr>
      <vt:lpstr>Object</vt:lpstr>
      <vt:lpstr>I’m so excited now! How do I install?</vt:lpstr>
      <vt:lpstr>Let’s dig in!</vt:lpstr>
      <vt:lpstr>This is it, Folks!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PHP Overview</dc:title>
  <dc:creator>a a</dc:creator>
  <cp:lastModifiedBy>Alexey Novak</cp:lastModifiedBy>
  <cp:revision>67</cp:revision>
  <dcterms:created xsi:type="dcterms:W3CDTF">2013-01-21T02:48:56Z</dcterms:created>
  <dcterms:modified xsi:type="dcterms:W3CDTF">2013-01-23T21:02:52Z</dcterms:modified>
</cp:coreProperties>
</file>